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5" r:id="rId1"/>
  </p:sldMasterIdLst>
  <p:notesMasterIdLst>
    <p:notesMasterId r:id="rId83"/>
  </p:notesMasterIdLst>
  <p:handoutMasterIdLst>
    <p:handoutMasterId r:id="rId84"/>
  </p:handoutMasterIdLst>
  <p:sldIdLst>
    <p:sldId id="256" r:id="rId2"/>
    <p:sldId id="257" r:id="rId3"/>
    <p:sldId id="258" r:id="rId4"/>
    <p:sldId id="259" r:id="rId5"/>
    <p:sldId id="260" r:id="rId6"/>
    <p:sldId id="261" r:id="rId7"/>
    <p:sldId id="322" r:id="rId8"/>
    <p:sldId id="323" r:id="rId9"/>
    <p:sldId id="325" r:id="rId10"/>
    <p:sldId id="324" r:id="rId11"/>
    <p:sldId id="326" r:id="rId12"/>
    <p:sldId id="262" r:id="rId13"/>
    <p:sldId id="327" r:id="rId14"/>
    <p:sldId id="264" r:id="rId15"/>
    <p:sldId id="266" r:id="rId16"/>
    <p:sldId id="267" r:id="rId17"/>
    <p:sldId id="328" r:id="rId18"/>
    <p:sldId id="268" r:id="rId19"/>
    <p:sldId id="269" r:id="rId20"/>
    <p:sldId id="270" r:id="rId21"/>
    <p:sldId id="271" r:id="rId22"/>
    <p:sldId id="332" r:id="rId23"/>
    <p:sldId id="272" r:id="rId24"/>
    <p:sldId id="331" r:id="rId25"/>
    <p:sldId id="330"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318"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33" r:id="rId71"/>
    <p:sldId id="340" r:id="rId72"/>
    <p:sldId id="334" r:id="rId73"/>
    <p:sldId id="335" r:id="rId74"/>
    <p:sldId id="336" r:id="rId75"/>
    <p:sldId id="337" r:id="rId76"/>
    <p:sldId id="338" r:id="rId77"/>
    <p:sldId id="317" r:id="rId78"/>
    <p:sldId id="339" r:id="rId79"/>
    <p:sldId id="319" r:id="rId80"/>
    <p:sldId id="320" r:id="rId81"/>
    <p:sldId id="321" r:id="rId82"/>
  </p:sldIdLst>
  <p:sldSz cx="9144000" cy="6858000" type="screen4x3"/>
  <p:notesSz cx="6858000" cy="9144000"/>
  <p:defaultTextStyle>
    <a:defPPr>
      <a:defRPr lang="zh-CN"/>
    </a:defPPr>
    <a:lvl1pPr algn="l" rtl="0" fontAlgn="base">
      <a:spcBef>
        <a:spcPct val="0"/>
      </a:spcBef>
      <a:spcAft>
        <a:spcPct val="0"/>
      </a:spcAft>
      <a:buFont typeface="Arial" panose="020B0604020202020204" pitchFamily="34" charset="0"/>
      <a:defRPr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35" autoAdjust="0"/>
    <p:restoredTop sz="94756" autoAdjust="0"/>
  </p:normalViewPr>
  <p:slideViewPr>
    <p:cSldViewPr>
      <p:cViewPr varScale="1">
        <p:scale>
          <a:sx n="85" d="100"/>
          <a:sy n="85" d="100"/>
        </p:scale>
        <p:origin x="1373" y="62"/>
      </p:cViewPr>
      <p:guideLst>
        <p:guide orient="horz" pos="2160"/>
        <p:guide pos="2880"/>
      </p:guideLst>
    </p:cSldViewPr>
  </p:slideViewPr>
  <p:outlineViewPr>
    <p:cViewPr>
      <p:scale>
        <a:sx n="33" d="100"/>
        <a:sy n="33" d="100"/>
      </p:scale>
      <p:origin x="0" y="63518"/>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id="{8132B58E-D0FC-B506-7586-F70C6894ED08}"/>
              </a:ext>
            </a:extLst>
          </p:cNvPr>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a:buFontTx/>
              <a:buNone/>
              <a:defRPr kumimoji="1" sz="1200">
                <a:ea typeface="宋体" panose="02010600030101010101" pitchFamily="2" charset="-122"/>
              </a:defRPr>
            </a:lvl1pPr>
          </a:lstStyle>
          <a:p>
            <a:pPr>
              <a:defRPr/>
            </a:pPr>
            <a:endParaRPr lang="en-US" altLang="zh-CN"/>
          </a:p>
        </p:txBody>
      </p:sp>
      <p:sp>
        <p:nvSpPr>
          <p:cNvPr id="135171" name="Rectangle 3">
            <a:extLst>
              <a:ext uri="{FF2B5EF4-FFF2-40B4-BE49-F238E27FC236}">
                <a16:creationId xmlns:a16="http://schemas.microsoft.com/office/drawing/2014/main" id="{79D32167-B6E7-E009-C1ED-65C854CA2615}"/>
              </a:ext>
            </a:extLst>
          </p:cNvPr>
          <p:cNvSpPr>
            <a:spLocks noGrp="1" noChangeArrowheads="1"/>
          </p:cNvSpPr>
          <p:nvPr>
            <p:ph type="dt" sz="quarter"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buFontTx/>
              <a:buNone/>
              <a:defRPr kumimoji="1" sz="1200">
                <a:ea typeface="宋体" panose="02010600030101010101" pitchFamily="2" charset="-122"/>
              </a:defRPr>
            </a:lvl1pPr>
          </a:lstStyle>
          <a:p>
            <a:pPr>
              <a:defRPr/>
            </a:pPr>
            <a:endParaRPr lang="en-US" altLang="zh-CN"/>
          </a:p>
        </p:txBody>
      </p:sp>
      <p:sp>
        <p:nvSpPr>
          <p:cNvPr id="135172" name="Rectangle 4">
            <a:extLst>
              <a:ext uri="{FF2B5EF4-FFF2-40B4-BE49-F238E27FC236}">
                <a16:creationId xmlns:a16="http://schemas.microsoft.com/office/drawing/2014/main" id="{DA474E98-58D0-FC04-90CB-8D4D1BF6BEEF}"/>
              </a:ext>
            </a:extLst>
          </p:cNvPr>
          <p:cNvSpPr>
            <a:spLocks noGrp="1" noChangeArrowheads="1"/>
          </p:cNvSpPr>
          <p:nvPr>
            <p:ph type="ftr" sz="quarter" idx="2"/>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l">
              <a:buFontTx/>
              <a:buNone/>
              <a:defRPr kumimoji="1" sz="1200">
                <a:ea typeface="宋体" panose="02010600030101010101" pitchFamily="2" charset="-122"/>
              </a:defRPr>
            </a:lvl1pPr>
          </a:lstStyle>
          <a:p>
            <a:pPr>
              <a:defRPr/>
            </a:pPr>
            <a:endParaRPr lang="en-US" altLang="zh-CN"/>
          </a:p>
        </p:txBody>
      </p:sp>
      <p:sp>
        <p:nvSpPr>
          <p:cNvPr id="135173" name="Rectangle 5">
            <a:extLst>
              <a:ext uri="{FF2B5EF4-FFF2-40B4-BE49-F238E27FC236}">
                <a16:creationId xmlns:a16="http://schemas.microsoft.com/office/drawing/2014/main" id="{03AC66F6-07B9-AA16-A223-D9490B0B42CF}"/>
              </a:ext>
            </a:extLst>
          </p:cNvPr>
          <p:cNvSpPr>
            <a:spLocks noGrp="1" noChangeArrowheads="1"/>
          </p:cNvSpPr>
          <p:nvPr>
            <p:ph type="sldNum" sz="quarter" idx="3"/>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a:defRPr sz="1200">
                <a:solidFill>
                  <a:srgbClr val="B5A788"/>
                </a:solidFill>
              </a:defRPr>
            </a:lvl1pPr>
          </a:lstStyle>
          <a:p>
            <a:fld id="{6A342FDB-5FDE-4412-948D-85A5865105AB}" type="slidenum">
              <a:rPr lang="en-US" altLang="zh-CN"/>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ABB429A8-BC98-277C-CA36-2CC45AB9B084}"/>
              </a:ext>
            </a:extLst>
          </p:cNvPr>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a:buFontTx/>
              <a:buNone/>
              <a:defRPr kumimoji="1" sz="1200">
                <a:ea typeface="宋体" panose="02010600030101010101" pitchFamily="2" charset="-122"/>
              </a:defRPr>
            </a:lvl1pPr>
          </a:lstStyle>
          <a:p>
            <a:pPr>
              <a:defRPr/>
            </a:pPr>
            <a:endParaRPr lang="en-US" altLang="zh-CN"/>
          </a:p>
        </p:txBody>
      </p:sp>
      <p:sp>
        <p:nvSpPr>
          <p:cNvPr id="5123" name="Rectangle 3">
            <a:extLst>
              <a:ext uri="{FF2B5EF4-FFF2-40B4-BE49-F238E27FC236}">
                <a16:creationId xmlns:a16="http://schemas.microsoft.com/office/drawing/2014/main" id="{DCBA8AB2-7A50-D76C-D488-789151351814}"/>
              </a:ext>
            </a:extLst>
          </p:cNvPr>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buFontTx/>
              <a:buNone/>
              <a:defRPr kumimoji="1" sz="1200">
                <a:ea typeface="宋体" panose="02010600030101010101" pitchFamily="2" charset="-122"/>
              </a:defRPr>
            </a:lvl1pPr>
          </a:lstStyle>
          <a:p>
            <a:pPr>
              <a:defRPr/>
            </a:pPr>
            <a:endParaRPr lang="en-US" altLang="zh-CN"/>
          </a:p>
        </p:txBody>
      </p:sp>
      <p:sp>
        <p:nvSpPr>
          <p:cNvPr id="10244" name="Rectangle 4">
            <a:extLst>
              <a:ext uri="{FF2B5EF4-FFF2-40B4-BE49-F238E27FC236}">
                <a16:creationId xmlns:a16="http://schemas.microsoft.com/office/drawing/2014/main" id="{CCD9860C-5D48-55CF-98BD-6B71B93FFE1A}"/>
              </a:ext>
            </a:extLst>
          </p:cNvPr>
          <p:cNvSpPr>
            <a:spLocks noChangeArrowheads="1" noTextEdit="1"/>
          </p:cNvSpPr>
          <p:nvPr>
            <p:ph type="sldImg" idx="4294967295"/>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a:extLst>
              <a:ext uri="{FF2B5EF4-FFF2-40B4-BE49-F238E27FC236}">
                <a16:creationId xmlns:a16="http://schemas.microsoft.com/office/drawing/2014/main" id="{8F2D68D6-010C-64EB-D05A-221B38253EEA}"/>
              </a:ext>
            </a:extLst>
          </p:cNvPr>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5126" name="Rectangle 6">
            <a:extLst>
              <a:ext uri="{FF2B5EF4-FFF2-40B4-BE49-F238E27FC236}">
                <a16:creationId xmlns:a16="http://schemas.microsoft.com/office/drawing/2014/main" id="{6FF3E7DB-54C2-D658-3A5D-632255296A76}"/>
              </a:ext>
            </a:extLst>
          </p:cNvPr>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l">
              <a:buFontTx/>
              <a:buNone/>
              <a:defRPr kumimoji="1" sz="1200">
                <a:ea typeface="宋体" panose="02010600030101010101" pitchFamily="2" charset="-122"/>
              </a:defRPr>
            </a:lvl1pPr>
          </a:lstStyle>
          <a:p>
            <a:pPr>
              <a:defRPr/>
            </a:pPr>
            <a:endParaRPr lang="en-US" altLang="zh-CN"/>
          </a:p>
        </p:txBody>
      </p:sp>
      <p:sp>
        <p:nvSpPr>
          <p:cNvPr id="5127" name="Rectangle 7">
            <a:extLst>
              <a:ext uri="{FF2B5EF4-FFF2-40B4-BE49-F238E27FC236}">
                <a16:creationId xmlns:a16="http://schemas.microsoft.com/office/drawing/2014/main" id="{FAF9CA15-F39A-C47E-D075-8CA0E23EB9BE}"/>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a:defRPr sz="1200"/>
            </a:lvl1pPr>
          </a:lstStyle>
          <a:p>
            <a:fld id="{E2459F0F-B521-426D-96FB-FA4AD14F6449}"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1D7ECCFB-805C-CF38-60BE-6F69D6C73E3F}"/>
              </a:ext>
            </a:extLst>
          </p:cNvPr>
          <p:cNvSpPr/>
          <p:nvPr/>
        </p:nvSpPr>
        <p:spPr>
          <a:xfrm>
            <a:off x="921433" y="1413801"/>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a:buFontTx/>
              <a:buNone/>
              <a:defRPr/>
            </a:pPr>
            <a:endParaRPr lang="en-US"/>
          </a:p>
        </p:txBody>
      </p:sp>
      <p:sp>
        <p:nvSpPr>
          <p:cNvPr id="3" name="椭圆 13">
            <a:extLst>
              <a:ext uri="{FF2B5EF4-FFF2-40B4-BE49-F238E27FC236}">
                <a16:creationId xmlns:a16="http://schemas.microsoft.com/office/drawing/2014/main" id="{3C80D9EF-6712-EFB6-EFE9-5F3471EC2B33}"/>
              </a:ext>
            </a:extLst>
          </p:cNvPr>
          <p:cNvSpPr/>
          <p:nvPr/>
        </p:nvSpPr>
        <p:spPr>
          <a:xfrm>
            <a:off x="1157288" y="1344613"/>
            <a:ext cx="63500" cy="65087"/>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a:buFontTx/>
              <a:buNone/>
              <a:defRPr/>
            </a:pPr>
            <a:endParaRPr lang="en-US"/>
          </a:p>
        </p:txBody>
      </p:sp>
      <p:sp>
        <p:nvSpPr>
          <p:cNvPr id="14" name="标题 13"/>
          <p:cNvSpPr>
            <a:spLocks noGrp="1"/>
          </p:cNvSpPr>
          <p:nvPr>
            <p:ph type="ctrTitle"/>
          </p:nvPr>
        </p:nvSpPr>
        <p:spPr>
          <a:xfrm>
            <a:off x="1432560" y="359898"/>
            <a:ext cx="7406640" cy="1472184"/>
          </a:xfrm>
        </p:spPr>
        <p:txBody>
          <a:bodyPr anchor="b"/>
          <a:lstStyle>
            <a:lvl1pPr algn="l">
              <a:defRPr/>
            </a:lvl1pPr>
          </a:lstStyle>
          <a:p>
            <a:r>
              <a:rPr lang="zh-CN" altLang="en-US" noProof="1"/>
              <a:t>单击此处编辑母版标题样式</a:t>
            </a:r>
            <a:endParaRPr lang="en-US" noProof="1"/>
          </a:p>
        </p:txBody>
      </p:sp>
      <p:sp>
        <p:nvSpPr>
          <p:cNvPr id="22" name="副标题 21"/>
          <p:cNvSpPr>
            <a:spLocks noGrp="1"/>
          </p:cNvSpPr>
          <p:nvPr>
            <p:ph type="subTitle" idx="1"/>
          </p:nvPr>
        </p:nvSpPr>
        <p:spPr>
          <a:xfrm>
            <a:off x="1432560" y="1850064"/>
            <a:ext cx="7406640" cy="1752600"/>
          </a:xfrm>
        </p:spPr>
        <p:txBody>
          <a:bodyPr tIns="0"/>
          <a:lstStyle>
            <a:lvl1pPr marL="27305"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noProof="1"/>
              <a:t>单击此处编辑母版副标题样式</a:t>
            </a:r>
            <a:endParaRPr lang="en-US" noProof="1"/>
          </a:p>
        </p:txBody>
      </p:sp>
      <p:sp>
        <p:nvSpPr>
          <p:cNvPr id="4" name="日期占位符 6">
            <a:extLst>
              <a:ext uri="{FF2B5EF4-FFF2-40B4-BE49-F238E27FC236}">
                <a16:creationId xmlns:a16="http://schemas.microsoft.com/office/drawing/2014/main" id="{EEA8A61B-0BDC-0E58-09EE-A603260FDF98}"/>
              </a:ext>
            </a:extLst>
          </p:cNvPr>
          <p:cNvSpPr>
            <a:spLocks noGrp="1"/>
          </p:cNvSpPr>
          <p:nvPr>
            <p:ph type="dt" sz="half" idx="10"/>
          </p:nvPr>
        </p:nvSpPr>
        <p:spPr/>
        <p:txBody>
          <a:bodyPr/>
          <a:lstStyle>
            <a:lvl1pPr>
              <a:defRPr/>
            </a:lvl1pPr>
          </a:lstStyle>
          <a:p>
            <a:pPr>
              <a:defRPr/>
            </a:pPr>
            <a:endParaRPr lang="en-US" altLang="zh-CN"/>
          </a:p>
        </p:txBody>
      </p:sp>
      <p:sp>
        <p:nvSpPr>
          <p:cNvPr id="5" name="页脚占位符 19">
            <a:extLst>
              <a:ext uri="{FF2B5EF4-FFF2-40B4-BE49-F238E27FC236}">
                <a16:creationId xmlns:a16="http://schemas.microsoft.com/office/drawing/2014/main" id="{674B7EA2-471D-07F5-844C-7D627BB25923}"/>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9">
            <a:extLst>
              <a:ext uri="{FF2B5EF4-FFF2-40B4-BE49-F238E27FC236}">
                <a16:creationId xmlns:a16="http://schemas.microsoft.com/office/drawing/2014/main" id="{831BAD00-BC25-433D-59BE-6D4B3C87B6C9}"/>
              </a:ext>
            </a:extLst>
          </p:cNvPr>
          <p:cNvSpPr>
            <a:spLocks noGrp="1"/>
          </p:cNvSpPr>
          <p:nvPr>
            <p:ph type="sldNum" sz="quarter" idx="12"/>
          </p:nvPr>
        </p:nvSpPr>
        <p:spPr/>
        <p:txBody>
          <a:bodyPr/>
          <a:lstStyle>
            <a:lvl1pPr>
              <a:defRPr/>
            </a:lvl1pPr>
          </a:lstStyle>
          <a:p>
            <a:fld id="{C1213286-F840-46D3-B18D-67C8259DCEDD}" type="slidenum">
              <a:rPr lang="en-US" altLang="zh-CN"/>
              <a:pPr/>
              <a:t>‹#›</a:t>
            </a:fld>
            <a:endParaRPr lang="en-US" altLang="zh-CN"/>
          </a:p>
        </p:txBody>
      </p:sp>
    </p:spTree>
    <p:extLst>
      <p:ext uri="{BB962C8B-B14F-4D97-AF65-F5344CB8AC3E}">
        <p14:creationId xmlns:p14="http://schemas.microsoft.com/office/powerpoint/2010/main" val="3998745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en-US" noProof="1"/>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4" name="日期占位符 23">
            <a:extLst>
              <a:ext uri="{FF2B5EF4-FFF2-40B4-BE49-F238E27FC236}">
                <a16:creationId xmlns:a16="http://schemas.microsoft.com/office/drawing/2014/main" id="{7A39FB64-0922-18DE-D371-35CF86B23282}"/>
              </a:ext>
            </a:extLst>
          </p:cNvPr>
          <p:cNvSpPr>
            <a:spLocks noGrp="1"/>
          </p:cNvSpPr>
          <p:nvPr>
            <p:ph type="dt" sz="half" idx="10"/>
          </p:nvPr>
        </p:nvSpPr>
        <p:spPr/>
        <p:txBody>
          <a:bodyPr/>
          <a:lstStyle>
            <a:lvl1pPr>
              <a:defRPr/>
            </a:lvl1pPr>
          </a:lstStyle>
          <a:p>
            <a:pPr>
              <a:defRPr/>
            </a:pPr>
            <a:endParaRPr lang="en-US"/>
          </a:p>
        </p:txBody>
      </p:sp>
      <p:sp>
        <p:nvSpPr>
          <p:cNvPr id="5" name="页脚占位符 9">
            <a:extLst>
              <a:ext uri="{FF2B5EF4-FFF2-40B4-BE49-F238E27FC236}">
                <a16:creationId xmlns:a16="http://schemas.microsoft.com/office/drawing/2014/main" id="{B5AC6AFA-9262-36E0-6AA6-5BABBD6D8AC1}"/>
              </a:ext>
            </a:extLst>
          </p:cNvPr>
          <p:cNvSpPr>
            <a:spLocks noGrp="1"/>
          </p:cNvSpPr>
          <p:nvPr>
            <p:ph type="ftr" sz="quarter" idx="11"/>
          </p:nvPr>
        </p:nvSpPr>
        <p:spPr/>
        <p:txBody>
          <a:bodyPr/>
          <a:lstStyle>
            <a:lvl1pPr>
              <a:defRPr/>
            </a:lvl1pPr>
          </a:lstStyle>
          <a:p>
            <a:pPr>
              <a:defRPr/>
            </a:pPr>
            <a:endParaRPr lang="en-US"/>
          </a:p>
        </p:txBody>
      </p:sp>
      <p:sp>
        <p:nvSpPr>
          <p:cNvPr id="6" name="灯片编号占位符 21">
            <a:extLst>
              <a:ext uri="{FF2B5EF4-FFF2-40B4-BE49-F238E27FC236}">
                <a16:creationId xmlns:a16="http://schemas.microsoft.com/office/drawing/2014/main" id="{31A32721-1CCC-0D4B-C691-93A5C15F91F6}"/>
              </a:ext>
            </a:extLst>
          </p:cNvPr>
          <p:cNvSpPr>
            <a:spLocks noGrp="1"/>
          </p:cNvSpPr>
          <p:nvPr>
            <p:ph type="sldNum" sz="quarter" idx="12"/>
          </p:nvPr>
        </p:nvSpPr>
        <p:spPr/>
        <p:txBody>
          <a:bodyPr/>
          <a:lstStyle>
            <a:lvl1pPr>
              <a:defRPr/>
            </a:lvl1pPr>
          </a:lstStyle>
          <a:p>
            <a:fld id="{853B46A0-2B5D-451E-8201-3BBEA4D2404D}" type="slidenum">
              <a:rPr lang="en-US" altLang="zh-CN"/>
              <a:pPr/>
              <a:t>‹#›</a:t>
            </a:fld>
            <a:endParaRPr lang="en-US" altLang="zh-CN"/>
          </a:p>
        </p:txBody>
      </p:sp>
    </p:spTree>
    <p:extLst>
      <p:ext uri="{BB962C8B-B14F-4D97-AF65-F5344CB8AC3E}">
        <p14:creationId xmlns:p14="http://schemas.microsoft.com/office/powerpoint/2010/main" val="898175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9"/>
            <a:ext cx="1828800" cy="5851525"/>
          </a:xfrm>
        </p:spPr>
        <p:txBody>
          <a:bodyPr vert="eaVert"/>
          <a:lstStyle/>
          <a:p>
            <a:r>
              <a:rPr lang="zh-CN" altLang="en-US" noProof="1"/>
              <a:t>单击此处编辑母版标题样式</a:t>
            </a:r>
            <a:endParaRPr lang="en-US" noProof="1"/>
          </a:p>
        </p:txBody>
      </p:sp>
      <p:sp>
        <p:nvSpPr>
          <p:cNvPr id="3" name="竖排文字占位符 2"/>
          <p:cNvSpPr>
            <a:spLocks noGrp="1"/>
          </p:cNvSpPr>
          <p:nvPr>
            <p:ph type="body" orient="vert" idx="1"/>
          </p:nvPr>
        </p:nvSpPr>
        <p:spPr>
          <a:xfrm>
            <a:off x="1143000" y="274640"/>
            <a:ext cx="55626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4" name="日期占位符 23">
            <a:extLst>
              <a:ext uri="{FF2B5EF4-FFF2-40B4-BE49-F238E27FC236}">
                <a16:creationId xmlns:a16="http://schemas.microsoft.com/office/drawing/2014/main" id="{FA6BDB79-E3E5-4DD8-6708-A3D4552ECDCB}"/>
              </a:ext>
            </a:extLst>
          </p:cNvPr>
          <p:cNvSpPr>
            <a:spLocks noGrp="1"/>
          </p:cNvSpPr>
          <p:nvPr>
            <p:ph type="dt" sz="half" idx="10"/>
          </p:nvPr>
        </p:nvSpPr>
        <p:spPr/>
        <p:txBody>
          <a:bodyPr/>
          <a:lstStyle>
            <a:lvl1pPr>
              <a:defRPr/>
            </a:lvl1pPr>
          </a:lstStyle>
          <a:p>
            <a:pPr>
              <a:defRPr/>
            </a:pPr>
            <a:endParaRPr lang="en-US"/>
          </a:p>
        </p:txBody>
      </p:sp>
      <p:sp>
        <p:nvSpPr>
          <p:cNvPr id="5" name="页脚占位符 9">
            <a:extLst>
              <a:ext uri="{FF2B5EF4-FFF2-40B4-BE49-F238E27FC236}">
                <a16:creationId xmlns:a16="http://schemas.microsoft.com/office/drawing/2014/main" id="{57272A6D-2C49-7806-D160-AE2C8C91125C}"/>
              </a:ext>
            </a:extLst>
          </p:cNvPr>
          <p:cNvSpPr>
            <a:spLocks noGrp="1"/>
          </p:cNvSpPr>
          <p:nvPr>
            <p:ph type="ftr" sz="quarter" idx="11"/>
          </p:nvPr>
        </p:nvSpPr>
        <p:spPr/>
        <p:txBody>
          <a:bodyPr/>
          <a:lstStyle>
            <a:lvl1pPr>
              <a:defRPr/>
            </a:lvl1pPr>
          </a:lstStyle>
          <a:p>
            <a:pPr>
              <a:defRPr/>
            </a:pPr>
            <a:endParaRPr lang="en-US"/>
          </a:p>
        </p:txBody>
      </p:sp>
      <p:sp>
        <p:nvSpPr>
          <p:cNvPr id="6" name="灯片编号占位符 21">
            <a:extLst>
              <a:ext uri="{FF2B5EF4-FFF2-40B4-BE49-F238E27FC236}">
                <a16:creationId xmlns:a16="http://schemas.microsoft.com/office/drawing/2014/main" id="{5DE4F1BD-527D-3405-599B-917CD213B2FE}"/>
              </a:ext>
            </a:extLst>
          </p:cNvPr>
          <p:cNvSpPr>
            <a:spLocks noGrp="1"/>
          </p:cNvSpPr>
          <p:nvPr>
            <p:ph type="sldNum" sz="quarter" idx="12"/>
          </p:nvPr>
        </p:nvSpPr>
        <p:spPr/>
        <p:txBody>
          <a:bodyPr/>
          <a:lstStyle>
            <a:lvl1pPr>
              <a:defRPr/>
            </a:lvl1pPr>
          </a:lstStyle>
          <a:p>
            <a:fld id="{5D851520-D93E-4C62-BF4B-099E55165B10}" type="slidenum">
              <a:rPr lang="en-US" altLang="zh-CN"/>
              <a:pPr/>
              <a:t>‹#›</a:t>
            </a:fld>
            <a:endParaRPr lang="en-US" altLang="zh-CN"/>
          </a:p>
        </p:txBody>
      </p:sp>
    </p:spTree>
    <p:extLst>
      <p:ext uri="{BB962C8B-B14F-4D97-AF65-F5344CB8AC3E}">
        <p14:creationId xmlns:p14="http://schemas.microsoft.com/office/powerpoint/2010/main" val="2547768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533400"/>
            <a:ext cx="7772400" cy="5334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685800" y="1066800"/>
            <a:ext cx="3810000" cy="44196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066800"/>
            <a:ext cx="3810000" cy="44196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灯片编号占位符 4">
            <a:extLst>
              <a:ext uri="{FF2B5EF4-FFF2-40B4-BE49-F238E27FC236}">
                <a16:creationId xmlns:a16="http://schemas.microsoft.com/office/drawing/2014/main" id="{4B06576B-39B0-166A-D7B1-5A5D7A272839}"/>
              </a:ext>
            </a:extLst>
          </p:cNvPr>
          <p:cNvSpPr>
            <a:spLocks noGrp="1"/>
          </p:cNvSpPr>
          <p:nvPr>
            <p:ph type="sldNum" sz="quarter" idx="10"/>
          </p:nvPr>
        </p:nvSpPr>
        <p:spPr>
          <a:xfrm>
            <a:off x="6629400" y="6172200"/>
            <a:ext cx="1905000" cy="457200"/>
          </a:xfrm>
        </p:spPr>
        <p:txBody>
          <a:bodyPr/>
          <a:lstStyle>
            <a:lvl1pPr>
              <a:defRPr/>
            </a:lvl1pPr>
          </a:lstStyle>
          <a:p>
            <a:fld id="{E619673A-6508-4614-9A60-97E4C859BDBE}" type="slidenum">
              <a:rPr lang="en-US" altLang="zh-CN"/>
              <a:pPr/>
              <a:t>‹#›</a:t>
            </a:fld>
            <a:endParaRPr lang="en-US" altLang="zh-CN"/>
          </a:p>
        </p:txBody>
      </p:sp>
      <p:sp>
        <p:nvSpPr>
          <p:cNvPr id="6" name="日期占位符 4">
            <a:extLst>
              <a:ext uri="{FF2B5EF4-FFF2-40B4-BE49-F238E27FC236}">
                <a16:creationId xmlns:a16="http://schemas.microsoft.com/office/drawing/2014/main" id="{898591C5-1E89-DCE0-C66D-69D4C805D48A}"/>
              </a:ext>
            </a:extLst>
          </p:cNvPr>
          <p:cNvSpPr>
            <a:spLocks noGrp="1"/>
          </p:cNvSpPr>
          <p:nvPr>
            <p:ph type="dt" sz="half" idx="11"/>
          </p:nvPr>
        </p:nvSpPr>
        <p:spPr/>
        <p:txBody>
          <a:bodyPr/>
          <a:lstStyle>
            <a:lvl1pPr>
              <a:defRPr/>
            </a:lvl1pPr>
          </a:lstStyle>
          <a:p>
            <a:pPr>
              <a:defRPr/>
            </a:pPr>
            <a:endParaRPr lang="en-US"/>
          </a:p>
        </p:txBody>
      </p:sp>
      <p:sp>
        <p:nvSpPr>
          <p:cNvPr id="7" name="页脚占位符 5">
            <a:extLst>
              <a:ext uri="{FF2B5EF4-FFF2-40B4-BE49-F238E27FC236}">
                <a16:creationId xmlns:a16="http://schemas.microsoft.com/office/drawing/2014/main" id="{BECFD851-337C-5AC9-15E3-B7C52E77AA05}"/>
              </a:ext>
            </a:extLst>
          </p:cNvPr>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555100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en-US" noProof="1"/>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4" name="日期占位符 23">
            <a:extLst>
              <a:ext uri="{FF2B5EF4-FFF2-40B4-BE49-F238E27FC236}">
                <a16:creationId xmlns:a16="http://schemas.microsoft.com/office/drawing/2014/main" id="{4B8E7E47-7CB9-2630-8A0A-322121517D3E}"/>
              </a:ext>
            </a:extLst>
          </p:cNvPr>
          <p:cNvSpPr>
            <a:spLocks noGrp="1"/>
          </p:cNvSpPr>
          <p:nvPr>
            <p:ph type="dt" sz="half" idx="10"/>
          </p:nvPr>
        </p:nvSpPr>
        <p:spPr/>
        <p:txBody>
          <a:bodyPr/>
          <a:lstStyle>
            <a:lvl1pPr>
              <a:defRPr/>
            </a:lvl1pPr>
          </a:lstStyle>
          <a:p>
            <a:pPr>
              <a:defRPr/>
            </a:pPr>
            <a:endParaRPr lang="en-US"/>
          </a:p>
        </p:txBody>
      </p:sp>
      <p:sp>
        <p:nvSpPr>
          <p:cNvPr id="5" name="页脚占位符 9">
            <a:extLst>
              <a:ext uri="{FF2B5EF4-FFF2-40B4-BE49-F238E27FC236}">
                <a16:creationId xmlns:a16="http://schemas.microsoft.com/office/drawing/2014/main" id="{180F63A3-9AA2-C7A4-4F3D-ED661D894AF8}"/>
              </a:ext>
            </a:extLst>
          </p:cNvPr>
          <p:cNvSpPr>
            <a:spLocks noGrp="1"/>
          </p:cNvSpPr>
          <p:nvPr>
            <p:ph type="ftr" sz="quarter" idx="11"/>
          </p:nvPr>
        </p:nvSpPr>
        <p:spPr/>
        <p:txBody>
          <a:bodyPr/>
          <a:lstStyle>
            <a:lvl1pPr>
              <a:defRPr/>
            </a:lvl1pPr>
          </a:lstStyle>
          <a:p>
            <a:pPr>
              <a:defRPr/>
            </a:pPr>
            <a:endParaRPr lang="en-US"/>
          </a:p>
        </p:txBody>
      </p:sp>
      <p:sp>
        <p:nvSpPr>
          <p:cNvPr id="6" name="灯片编号占位符 21">
            <a:extLst>
              <a:ext uri="{FF2B5EF4-FFF2-40B4-BE49-F238E27FC236}">
                <a16:creationId xmlns:a16="http://schemas.microsoft.com/office/drawing/2014/main" id="{CFE079C0-EE07-3EB4-8E16-06096A729907}"/>
              </a:ext>
            </a:extLst>
          </p:cNvPr>
          <p:cNvSpPr>
            <a:spLocks noGrp="1"/>
          </p:cNvSpPr>
          <p:nvPr>
            <p:ph type="sldNum" sz="quarter" idx="12"/>
          </p:nvPr>
        </p:nvSpPr>
        <p:spPr/>
        <p:txBody>
          <a:bodyPr/>
          <a:lstStyle>
            <a:lvl1pPr>
              <a:defRPr/>
            </a:lvl1pPr>
          </a:lstStyle>
          <a:p>
            <a:fld id="{DE35AB92-C22A-406C-BB19-5C33A5523110}" type="slidenum">
              <a:rPr lang="en-US" altLang="zh-CN"/>
              <a:pPr/>
              <a:t>‹#›</a:t>
            </a:fld>
            <a:endParaRPr lang="en-US" altLang="zh-CN"/>
          </a:p>
        </p:txBody>
      </p:sp>
    </p:spTree>
    <p:extLst>
      <p:ext uri="{BB962C8B-B14F-4D97-AF65-F5344CB8AC3E}">
        <p14:creationId xmlns:p14="http://schemas.microsoft.com/office/powerpoint/2010/main" val="1186538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6845640-3457-00F9-0321-D28EC3B455BF}"/>
              </a:ext>
            </a:extLst>
          </p:cNvPr>
          <p:cNvSpPr/>
          <p:nvPr/>
        </p:nvSpPr>
        <p:spPr>
          <a:xfrm>
            <a:off x="2282825" y="0"/>
            <a:ext cx="6858000"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buFontTx/>
              <a:buNone/>
              <a:defRPr/>
            </a:pPr>
            <a:endParaRPr lang="en-US"/>
          </a:p>
        </p:txBody>
      </p:sp>
      <p:sp>
        <p:nvSpPr>
          <p:cNvPr id="5" name="矩形 4">
            <a:extLst>
              <a:ext uri="{FF2B5EF4-FFF2-40B4-BE49-F238E27FC236}">
                <a16:creationId xmlns:a16="http://schemas.microsoft.com/office/drawing/2014/main" id="{D65EEAD2-342C-5F27-15B1-404662B413DC}"/>
              </a:ext>
            </a:extLst>
          </p:cNvPr>
          <p:cNvSpPr/>
          <p:nvPr/>
        </p:nvSpPr>
        <p:spPr bwMode="invGray">
          <a:xfrm>
            <a:off x="2286000" y="0"/>
            <a:ext cx="76200" cy="6858000"/>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a:buFontTx/>
              <a:buNone/>
              <a:defRPr/>
            </a:pPr>
            <a:endParaRPr lang="en-US"/>
          </a:p>
        </p:txBody>
      </p:sp>
      <p:sp>
        <p:nvSpPr>
          <p:cNvPr id="6" name="椭圆 5">
            <a:extLst>
              <a:ext uri="{FF2B5EF4-FFF2-40B4-BE49-F238E27FC236}">
                <a16:creationId xmlns:a16="http://schemas.microsoft.com/office/drawing/2014/main" id="{981B552E-9FBD-D4A5-4E51-E25E367C224E}"/>
              </a:ext>
            </a:extLst>
          </p:cNvPr>
          <p:cNvSpPr/>
          <p:nvPr/>
        </p:nvSpPr>
        <p:spPr>
          <a:xfrm>
            <a:off x="2172320"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a:buFontTx/>
              <a:buNone/>
              <a:defRPr/>
            </a:pPr>
            <a:endParaRPr lang="en-US"/>
          </a:p>
        </p:txBody>
      </p:sp>
      <p:sp>
        <p:nvSpPr>
          <p:cNvPr id="7" name="椭圆 6">
            <a:extLst>
              <a:ext uri="{FF2B5EF4-FFF2-40B4-BE49-F238E27FC236}">
                <a16:creationId xmlns:a16="http://schemas.microsoft.com/office/drawing/2014/main" id="{71272C9C-EA1F-32FC-B024-DD1F4A595D97}"/>
              </a:ext>
            </a:extLst>
          </p:cNvPr>
          <p:cNvSpPr/>
          <p:nvPr/>
        </p:nvSpPr>
        <p:spPr>
          <a:xfrm>
            <a:off x="2408238" y="2746375"/>
            <a:ext cx="63500" cy="63500"/>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a:buFontTx/>
              <a:buNone/>
              <a:defRPr/>
            </a:pPr>
            <a:endParaRPr lang="en-US"/>
          </a:p>
        </p:txBody>
      </p:sp>
      <p:sp>
        <p:nvSpPr>
          <p:cNvPr id="2" name="标题 1"/>
          <p:cNvSpPr>
            <a:spLocks noGrp="1"/>
          </p:cNvSpPr>
          <p:nvPr>
            <p:ph type="title"/>
          </p:nvPr>
        </p:nvSpPr>
        <p:spPr>
          <a:xfrm>
            <a:off x="2578392" y="2600325"/>
            <a:ext cx="6400800" cy="2286000"/>
          </a:xfrm>
        </p:spPr>
        <p:txBody>
          <a:bodyPr anchor="t"/>
          <a:lstStyle>
            <a:lvl1pPr algn="l">
              <a:lnSpc>
                <a:spcPts val="4500"/>
              </a:lnSpc>
              <a:buNone/>
              <a:defRPr sz="4000" b="1" cap="all"/>
            </a:lvl1pPr>
          </a:lstStyle>
          <a:p>
            <a:r>
              <a:rPr lang="zh-CN" altLang="en-US" noProof="1"/>
              <a:t>单击此处编辑母版标题样式</a:t>
            </a:r>
            <a:endParaRPr lang="en-US" noProof="1"/>
          </a:p>
        </p:txBody>
      </p:sp>
      <p:sp>
        <p:nvSpPr>
          <p:cNvPr id="3" name="文本占位符 2"/>
          <p:cNvSpPr>
            <a:spLocks noGrp="1"/>
          </p:cNvSpPr>
          <p:nvPr>
            <p:ph type="body" idx="1"/>
          </p:nvPr>
        </p:nvSpPr>
        <p:spPr>
          <a:xfrm>
            <a:off x="2578392" y="1066800"/>
            <a:ext cx="6400800" cy="1509712"/>
          </a:xfrm>
        </p:spPr>
        <p:txBody>
          <a:bodyPr anchor="b"/>
          <a:lstStyle>
            <a:lvl1pPr marL="18415"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noProof="1"/>
              <a:t>单击此处编辑母版文本样式</a:t>
            </a:r>
          </a:p>
        </p:txBody>
      </p:sp>
      <p:sp>
        <p:nvSpPr>
          <p:cNvPr id="8" name="日期占位符 3">
            <a:extLst>
              <a:ext uri="{FF2B5EF4-FFF2-40B4-BE49-F238E27FC236}">
                <a16:creationId xmlns:a16="http://schemas.microsoft.com/office/drawing/2014/main" id="{39C96D90-6AAC-65C5-8D91-3ACC7BBE9442}"/>
              </a:ext>
            </a:extLst>
          </p:cNvPr>
          <p:cNvSpPr>
            <a:spLocks noGrp="1"/>
          </p:cNvSpPr>
          <p:nvPr>
            <p:ph type="dt" sz="half" idx="10"/>
          </p:nvPr>
        </p:nvSpPr>
        <p:spPr/>
        <p:txBody>
          <a:bodyPr/>
          <a:lstStyle>
            <a:lvl1pPr>
              <a:defRPr/>
            </a:lvl1pPr>
          </a:lstStyle>
          <a:p>
            <a:pPr>
              <a:defRPr/>
            </a:pPr>
            <a:endParaRPr lang="en-US"/>
          </a:p>
        </p:txBody>
      </p:sp>
      <p:sp>
        <p:nvSpPr>
          <p:cNvPr id="9" name="页脚占位符 4">
            <a:extLst>
              <a:ext uri="{FF2B5EF4-FFF2-40B4-BE49-F238E27FC236}">
                <a16:creationId xmlns:a16="http://schemas.microsoft.com/office/drawing/2014/main" id="{DDDCD914-404E-891E-93E0-165265D396B9}"/>
              </a:ext>
            </a:extLst>
          </p:cNvPr>
          <p:cNvSpPr>
            <a:spLocks noGrp="1"/>
          </p:cNvSpPr>
          <p:nvPr>
            <p:ph type="ftr" sz="quarter" idx="11"/>
          </p:nvPr>
        </p:nvSpPr>
        <p:spPr/>
        <p:txBody>
          <a:bodyPr/>
          <a:lstStyle>
            <a:lvl1pPr>
              <a:defRPr/>
            </a:lvl1pPr>
          </a:lstStyle>
          <a:p>
            <a:pPr>
              <a:defRPr/>
            </a:pPr>
            <a:endParaRPr lang="en-US"/>
          </a:p>
        </p:txBody>
      </p:sp>
      <p:sp>
        <p:nvSpPr>
          <p:cNvPr id="10" name="灯片编号占位符 5">
            <a:extLst>
              <a:ext uri="{FF2B5EF4-FFF2-40B4-BE49-F238E27FC236}">
                <a16:creationId xmlns:a16="http://schemas.microsoft.com/office/drawing/2014/main" id="{C1050338-1108-FEC0-2A60-F9B42C5DB029}"/>
              </a:ext>
            </a:extLst>
          </p:cNvPr>
          <p:cNvSpPr>
            <a:spLocks noGrp="1"/>
          </p:cNvSpPr>
          <p:nvPr>
            <p:ph type="sldNum" sz="quarter" idx="12"/>
          </p:nvPr>
        </p:nvSpPr>
        <p:spPr/>
        <p:txBody>
          <a:bodyPr/>
          <a:lstStyle>
            <a:lvl1pPr>
              <a:defRPr/>
            </a:lvl1pPr>
          </a:lstStyle>
          <a:p>
            <a:fld id="{66DD9BDA-6806-43A5-9DAE-D103DAB32890}" type="slidenum">
              <a:rPr lang="en-US" altLang="zh-CN"/>
              <a:pPr/>
              <a:t>‹#›</a:t>
            </a:fld>
            <a:endParaRPr lang="en-US" altLang="zh-CN"/>
          </a:p>
        </p:txBody>
      </p:sp>
    </p:spTree>
    <p:extLst>
      <p:ext uri="{BB962C8B-B14F-4D97-AF65-F5344CB8AC3E}">
        <p14:creationId xmlns:p14="http://schemas.microsoft.com/office/powerpoint/2010/main" val="80963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435608" y="274320"/>
            <a:ext cx="7498080" cy="1143000"/>
          </a:xfrm>
        </p:spPr>
        <p:txBody>
          <a:bodyPr/>
          <a:lstStyle/>
          <a:p>
            <a:r>
              <a:rPr lang="zh-CN" altLang="en-US" noProof="1"/>
              <a:t>单击此处编辑母版标题样式</a:t>
            </a:r>
            <a:endParaRPr lang="en-US" noProof="1"/>
          </a:p>
        </p:txBody>
      </p:sp>
      <p:sp>
        <p:nvSpPr>
          <p:cNvPr id="3" name="内容占位符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4" name="内容占位符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5" name="日期占位符 23">
            <a:extLst>
              <a:ext uri="{FF2B5EF4-FFF2-40B4-BE49-F238E27FC236}">
                <a16:creationId xmlns:a16="http://schemas.microsoft.com/office/drawing/2014/main" id="{84AD6D01-E3A6-C470-94B2-11642BD7B31C}"/>
              </a:ext>
            </a:extLst>
          </p:cNvPr>
          <p:cNvSpPr>
            <a:spLocks noGrp="1"/>
          </p:cNvSpPr>
          <p:nvPr>
            <p:ph type="dt" sz="half" idx="10"/>
          </p:nvPr>
        </p:nvSpPr>
        <p:spPr/>
        <p:txBody>
          <a:bodyPr/>
          <a:lstStyle>
            <a:lvl1pPr>
              <a:defRPr/>
            </a:lvl1pPr>
          </a:lstStyle>
          <a:p>
            <a:pPr>
              <a:defRPr/>
            </a:pPr>
            <a:endParaRPr lang="en-US"/>
          </a:p>
        </p:txBody>
      </p:sp>
      <p:sp>
        <p:nvSpPr>
          <p:cNvPr id="6" name="页脚占位符 9">
            <a:extLst>
              <a:ext uri="{FF2B5EF4-FFF2-40B4-BE49-F238E27FC236}">
                <a16:creationId xmlns:a16="http://schemas.microsoft.com/office/drawing/2014/main" id="{08FA650A-0444-64F9-7155-406256EF6A50}"/>
              </a:ext>
            </a:extLst>
          </p:cNvPr>
          <p:cNvSpPr>
            <a:spLocks noGrp="1"/>
          </p:cNvSpPr>
          <p:nvPr>
            <p:ph type="ftr" sz="quarter" idx="11"/>
          </p:nvPr>
        </p:nvSpPr>
        <p:spPr/>
        <p:txBody>
          <a:bodyPr/>
          <a:lstStyle>
            <a:lvl1pPr>
              <a:defRPr/>
            </a:lvl1pPr>
          </a:lstStyle>
          <a:p>
            <a:pPr>
              <a:defRPr/>
            </a:pPr>
            <a:endParaRPr lang="en-US"/>
          </a:p>
        </p:txBody>
      </p:sp>
      <p:sp>
        <p:nvSpPr>
          <p:cNvPr id="7" name="灯片编号占位符 21">
            <a:extLst>
              <a:ext uri="{FF2B5EF4-FFF2-40B4-BE49-F238E27FC236}">
                <a16:creationId xmlns:a16="http://schemas.microsoft.com/office/drawing/2014/main" id="{340116E6-E73F-3DC0-8451-EC2DA155D3A7}"/>
              </a:ext>
            </a:extLst>
          </p:cNvPr>
          <p:cNvSpPr>
            <a:spLocks noGrp="1"/>
          </p:cNvSpPr>
          <p:nvPr>
            <p:ph type="sldNum" sz="quarter" idx="12"/>
          </p:nvPr>
        </p:nvSpPr>
        <p:spPr/>
        <p:txBody>
          <a:bodyPr/>
          <a:lstStyle>
            <a:lvl1pPr>
              <a:defRPr/>
            </a:lvl1pPr>
          </a:lstStyle>
          <a:p>
            <a:fld id="{8BA872B5-E23F-4A62-97C6-E416C02B487B}" type="slidenum">
              <a:rPr lang="en-US" altLang="zh-CN"/>
              <a:pPr/>
              <a:t>‹#›</a:t>
            </a:fld>
            <a:endParaRPr lang="en-US" altLang="zh-CN"/>
          </a:p>
        </p:txBody>
      </p:sp>
    </p:spTree>
    <p:extLst>
      <p:ext uri="{BB962C8B-B14F-4D97-AF65-F5344CB8AC3E}">
        <p14:creationId xmlns:p14="http://schemas.microsoft.com/office/powerpoint/2010/main" val="1115303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5160336"/>
            <a:ext cx="8229600" cy="1143000"/>
          </a:xfrm>
        </p:spPr>
        <p:txBody>
          <a:bodyPr/>
          <a:lstStyle>
            <a:lvl1pPr algn="ctr">
              <a:defRPr sz="4500" b="1" cap="none" baseline="0"/>
            </a:lvl1pPr>
          </a:lstStyle>
          <a:p>
            <a:r>
              <a:rPr lang="zh-CN" altLang="en-US" noProof="1"/>
              <a:t>单击此处编辑母版标题样式</a:t>
            </a:r>
            <a:endParaRPr lang="en-US" noProof="1"/>
          </a:p>
        </p:txBody>
      </p:sp>
      <p:sp>
        <p:nvSpPr>
          <p:cNvPr id="3" name="文本占位符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135"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lstStyle>
          <a:p>
            <a:pPr lvl="0"/>
            <a:r>
              <a:rPr lang="zh-CN" altLang="en-US" noProof="1"/>
              <a:t>单击此处编辑母版文本样式</a:t>
            </a:r>
          </a:p>
        </p:txBody>
      </p:sp>
      <p:sp>
        <p:nvSpPr>
          <p:cNvPr id="4" name="文本占位符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135"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lstStyle>
          <a:p>
            <a:pPr lvl="0"/>
            <a:r>
              <a:rPr lang="zh-CN" altLang="en-US" noProof="1"/>
              <a:t>单击此处编辑母版文本样式</a:t>
            </a:r>
          </a:p>
        </p:txBody>
      </p:sp>
      <p:sp>
        <p:nvSpPr>
          <p:cNvPr id="5" name="内容占位符 4"/>
          <p:cNvSpPr>
            <a:spLocks noGrp="1"/>
          </p:cNvSpPr>
          <p:nvPr>
            <p:ph sz="quarter" idx="2"/>
          </p:nvPr>
        </p:nvSpPr>
        <p:spPr>
          <a:xfrm>
            <a:off x="457200" y="969336"/>
            <a:ext cx="4023360" cy="4114800"/>
          </a:xfrm>
          <a:ln w="10795">
            <a:solidFill>
              <a:schemeClr val="bg1"/>
            </a:solidFill>
            <a:prstDash val="dash"/>
            <a:miter lim="800000"/>
          </a:ln>
        </p:spPr>
        <p:txBody>
          <a:bodyPr/>
          <a:lstStyle>
            <a:lvl1pPr marL="393065"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6" name="内容占位符 5"/>
          <p:cNvSpPr>
            <a:spLocks noGrp="1"/>
          </p:cNvSpPr>
          <p:nvPr>
            <p:ph sz="quarter" idx="4"/>
          </p:nvPr>
        </p:nvSpPr>
        <p:spPr>
          <a:xfrm>
            <a:off x="4663440" y="969336"/>
            <a:ext cx="4023360" cy="4114800"/>
          </a:xfrm>
          <a:ln w="10795">
            <a:solidFill>
              <a:schemeClr val="bg1"/>
            </a:solidFill>
            <a:prstDash val="dash"/>
            <a:miter lim="800000"/>
          </a:ln>
        </p:spPr>
        <p:txBody>
          <a:bodyPr/>
          <a:lstStyle>
            <a:lvl1pPr marL="393065"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7" name="日期占位符 6">
            <a:extLst>
              <a:ext uri="{FF2B5EF4-FFF2-40B4-BE49-F238E27FC236}">
                <a16:creationId xmlns:a16="http://schemas.microsoft.com/office/drawing/2014/main" id="{3CB3C2F2-E00A-315F-295A-180167F1E805}"/>
              </a:ext>
            </a:extLst>
          </p:cNvPr>
          <p:cNvSpPr>
            <a:spLocks noGrp="1"/>
          </p:cNvSpPr>
          <p:nvPr>
            <p:ph type="dt" sz="half" idx="10"/>
          </p:nvPr>
        </p:nvSpPr>
        <p:spPr/>
        <p:txBody>
          <a:bodyPr/>
          <a:lstStyle>
            <a:lvl1pPr>
              <a:defRPr dirty="0"/>
            </a:lvl1pPr>
          </a:lstStyle>
          <a:p>
            <a:pPr>
              <a:defRPr/>
            </a:pPr>
            <a:endParaRPr lang="en-US"/>
          </a:p>
        </p:txBody>
      </p:sp>
      <p:sp>
        <p:nvSpPr>
          <p:cNvPr id="8" name="页脚占位符 7">
            <a:extLst>
              <a:ext uri="{FF2B5EF4-FFF2-40B4-BE49-F238E27FC236}">
                <a16:creationId xmlns:a16="http://schemas.microsoft.com/office/drawing/2014/main" id="{7EFCBDAA-B3CC-B159-385E-B0D56A487D62}"/>
              </a:ext>
            </a:extLst>
          </p:cNvPr>
          <p:cNvSpPr>
            <a:spLocks noGrp="1"/>
          </p:cNvSpPr>
          <p:nvPr>
            <p:ph type="ftr" sz="quarter" idx="11"/>
          </p:nvPr>
        </p:nvSpPr>
        <p:spPr/>
        <p:txBody>
          <a:bodyPr/>
          <a:lstStyle>
            <a:lvl1pPr>
              <a:defRPr/>
            </a:lvl1pPr>
          </a:lstStyle>
          <a:p>
            <a:pPr>
              <a:defRPr/>
            </a:pPr>
            <a:endParaRPr lang="en-US"/>
          </a:p>
        </p:txBody>
      </p:sp>
      <p:sp>
        <p:nvSpPr>
          <p:cNvPr id="9" name="灯片编号占位符 8">
            <a:extLst>
              <a:ext uri="{FF2B5EF4-FFF2-40B4-BE49-F238E27FC236}">
                <a16:creationId xmlns:a16="http://schemas.microsoft.com/office/drawing/2014/main" id="{B08476CB-FB96-E667-D5D4-8F26467B00BD}"/>
              </a:ext>
            </a:extLst>
          </p:cNvPr>
          <p:cNvSpPr>
            <a:spLocks noGrp="1"/>
          </p:cNvSpPr>
          <p:nvPr>
            <p:ph type="sldNum" sz="quarter" idx="12"/>
          </p:nvPr>
        </p:nvSpPr>
        <p:spPr/>
        <p:txBody>
          <a:bodyPr/>
          <a:lstStyle>
            <a:lvl1pPr>
              <a:defRPr/>
            </a:lvl1pPr>
          </a:lstStyle>
          <a:p>
            <a:fld id="{155C2C3C-8BC8-4766-B1CA-A1A2DC3E8E90}" type="slidenum">
              <a:rPr lang="en-US" altLang="zh-CN"/>
              <a:pPr/>
              <a:t>‹#›</a:t>
            </a:fld>
            <a:endParaRPr lang="en-US" altLang="zh-CN"/>
          </a:p>
        </p:txBody>
      </p:sp>
    </p:spTree>
    <p:extLst>
      <p:ext uri="{BB962C8B-B14F-4D97-AF65-F5344CB8AC3E}">
        <p14:creationId xmlns:p14="http://schemas.microsoft.com/office/powerpoint/2010/main" val="662522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435608" y="274320"/>
            <a:ext cx="7498080" cy="1143000"/>
          </a:xfrm>
        </p:spPr>
        <p:txBody>
          <a:bodyPr/>
          <a:lstStyle/>
          <a:p>
            <a:r>
              <a:rPr lang="zh-CN" altLang="en-US" noProof="1"/>
              <a:t>单击此处编辑母版标题样式</a:t>
            </a:r>
            <a:endParaRPr lang="en-US" noProof="1"/>
          </a:p>
        </p:txBody>
      </p:sp>
      <p:sp>
        <p:nvSpPr>
          <p:cNvPr id="3" name="日期占位符 23">
            <a:extLst>
              <a:ext uri="{FF2B5EF4-FFF2-40B4-BE49-F238E27FC236}">
                <a16:creationId xmlns:a16="http://schemas.microsoft.com/office/drawing/2014/main" id="{2A586718-E21D-2A5F-5FC5-2B34A897CE08}"/>
              </a:ext>
            </a:extLst>
          </p:cNvPr>
          <p:cNvSpPr>
            <a:spLocks noGrp="1"/>
          </p:cNvSpPr>
          <p:nvPr>
            <p:ph type="dt" sz="half" idx="10"/>
          </p:nvPr>
        </p:nvSpPr>
        <p:spPr/>
        <p:txBody>
          <a:bodyPr/>
          <a:lstStyle>
            <a:lvl1pPr>
              <a:defRPr/>
            </a:lvl1pPr>
          </a:lstStyle>
          <a:p>
            <a:pPr>
              <a:defRPr/>
            </a:pPr>
            <a:endParaRPr lang="en-US"/>
          </a:p>
        </p:txBody>
      </p:sp>
      <p:sp>
        <p:nvSpPr>
          <p:cNvPr id="4" name="页脚占位符 9">
            <a:extLst>
              <a:ext uri="{FF2B5EF4-FFF2-40B4-BE49-F238E27FC236}">
                <a16:creationId xmlns:a16="http://schemas.microsoft.com/office/drawing/2014/main" id="{0FA37C9C-131B-71D4-772B-1267A25A0737}"/>
              </a:ext>
            </a:extLst>
          </p:cNvPr>
          <p:cNvSpPr>
            <a:spLocks noGrp="1"/>
          </p:cNvSpPr>
          <p:nvPr>
            <p:ph type="ftr" sz="quarter" idx="11"/>
          </p:nvPr>
        </p:nvSpPr>
        <p:spPr/>
        <p:txBody>
          <a:bodyPr/>
          <a:lstStyle>
            <a:lvl1pPr>
              <a:defRPr/>
            </a:lvl1pPr>
          </a:lstStyle>
          <a:p>
            <a:pPr>
              <a:defRPr/>
            </a:pPr>
            <a:endParaRPr lang="en-US"/>
          </a:p>
        </p:txBody>
      </p:sp>
      <p:sp>
        <p:nvSpPr>
          <p:cNvPr id="5" name="灯片编号占位符 21">
            <a:extLst>
              <a:ext uri="{FF2B5EF4-FFF2-40B4-BE49-F238E27FC236}">
                <a16:creationId xmlns:a16="http://schemas.microsoft.com/office/drawing/2014/main" id="{6FA58F7F-D42E-2D72-EAAE-C4C3D6F84CAA}"/>
              </a:ext>
            </a:extLst>
          </p:cNvPr>
          <p:cNvSpPr>
            <a:spLocks noGrp="1"/>
          </p:cNvSpPr>
          <p:nvPr>
            <p:ph type="sldNum" sz="quarter" idx="12"/>
          </p:nvPr>
        </p:nvSpPr>
        <p:spPr/>
        <p:txBody>
          <a:bodyPr/>
          <a:lstStyle>
            <a:lvl1pPr>
              <a:defRPr/>
            </a:lvl1pPr>
          </a:lstStyle>
          <a:p>
            <a:fld id="{B09AFD6C-0DA5-4E2E-B44E-A47665E3D163}" type="slidenum">
              <a:rPr lang="en-US" altLang="zh-CN"/>
              <a:pPr/>
              <a:t>‹#›</a:t>
            </a:fld>
            <a:endParaRPr lang="en-US" altLang="zh-CN"/>
          </a:p>
        </p:txBody>
      </p:sp>
    </p:spTree>
    <p:extLst>
      <p:ext uri="{BB962C8B-B14F-4D97-AF65-F5344CB8AC3E}">
        <p14:creationId xmlns:p14="http://schemas.microsoft.com/office/powerpoint/2010/main" val="2555141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CB48B6B-9F68-CD1E-CD05-719911B93FF7}"/>
              </a:ext>
            </a:extLst>
          </p:cNvPr>
          <p:cNvSpPr/>
          <p:nvPr/>
        </p:nvSpPr>
        <p:spPr>
          <a:xfrm>
            <a:off x="1014413" y="0"/>
            <a:ext cx="8129587"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buFontTx/>
              <a:buNone/>
              <a:defRPr/>
            </a:pPr>
            <a:endParaRPr lang="en-US"/>
          </a:p>
        </p:txBody>
      </p:sp>
      <p:sp>
        <p:nvSpPr>
          <p:cNvPr id="3" name="矩形 2">
            <a:extLst>
              <a:ext uri="{FF2B5EF4-FFF2-40B4-BE49-F238E27FC236}">
                <a16:creationId xmlns:a16="http://schemas.microsoft.com/office/drawing/2014/main" id="{62FBB4CC-CB03-4DE2-465B-C031D66203DC}"/>
              </a:ext>
            </a:extLst>
          </p:cNvPr>
          <p:cNvSpPr/>
          <p:nvPr/>
        </p:nvSpPr>
        <p:spPr bwMode="invGray">
          <a:xfrm>
            <a:off x="1014413" y="0"/>
            <a:ext cx="73025" cy="6858000"/>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a:buFontTx/>
              <a:buNone/>
              <a:defRPr/>
            </a:pPr>
            <a:endParaRPr lang="en-US"/>
          </a:p>
        </p:txBody>
      </p:sp>
      <p:sp>
        <p:nvSpPr>
          <p:cNvPr id="4" name="日期占位符 1">
            <a:extLst>
              <a:ext uri="{FF2B5EF4-FFF2-40B4-BE49-F238E27FC236}">
                <a16:creationId xmlns:a16="http://schemas.microsoft.com/office/drawing/2014/main" id="{A1E68396-9AEE-5599-2F77-7D5FE071AB5F}"/>
              </a:ext>
            </a:extLst>
          </p:cNvPr>
          <p:cNvSpPr>
            <a:spLocks noGrp="1"/>
          </p:cNvSpPr>
          <p:nvPr>
            <p:ph type="dt" sz="half" idx="10"/>
          </p:nvPr>
        </p:nvSpPr>
        <p:spPr/>
        <p:txBody>
          <a:bodyPr/>
          <a:lstStyle>
            <a:lvl1pPr>
              <a:defRPr dirty="0"/>
            </a:lvl1pPr>
          </a:lstStyle>
          <a:p>
            <a:pPr>
              <a:defRPr/>
            </a:pPr>
            <a:endParaRPr lang="en-US"/>
          </a:p>
        </p:txBody>
      </p:sp>
      <p:sp>
        <p:nvSpPr>
          <p:cNvPr id="5" name="页脚占位符 2">
            <a:extLst>
              <a:ext uri="{FF2B5EF4-FFF2-40B4-BE49-F238E27FC236}">
                <a16:creationId xmlns:a16="http://schemas.microsoft.com/office/drawing/2014/main" id="{960D8879-03A0-D138-7286-5BEC62584F1B}"/>
              </a:ext>
            </a:extLst>
          </p:cNvPr>
          <p:cNvSpPr>
            <a:spLocks noGrp="1"/>
          </p:cNvSpPr>
          <p:nvPr>
            <p:ph type="ftr" sz="quarter" idx="11"/>
          </p:nvPr>
        </p:nvSpPr>
        <p:spPr/>
        <p:txBody>
          <a:bodyPr/>
          <a:lstStyle>
            <a:lvl1pPr>
              <a:defRPr/>
            </a:lvl1pPr>
          </a:lstStyle>
          <a:p>
            <a:pPr>
              <a:defRPr/>
            </a:pPr>
            <a:endParaRPr lang="en-US"/>
          </a:p>
        </p:txBody>
      </p:sp>
      <p:sp>
        <p:nvSpPr>
          <p:cNvPr id="6" name="灯片编号占位符 3">
            <a:extLst>
              <a:ext uri="{FF2B5EF4-FFF2-40B4-BE49-F238E27FC236}">
                <a16:creationId xmlns:a16="http://schemas.microsoft.com/office/drawing/2014/main" id="{7A0BC38A-6889-1727-D0F4-4A217BE94FE4}"/>
              </a:ext>
            </a:extLst>
          </p:cNvPr>
          <p:cNvSpPr>
            <a:spLocks noGrp="1"/>
          </p:cNvSpPr>
          <p:nvPr>
            <p:ph type="sldNum" sz="quarter" idx="12"/>
          </p:nvPr>
        </p:nvSpPr>
        <p:spPr/>
        <p:txBody>
          <a:bodyPr/>
          <a:lstStyle>
            <a:lvl1pPr>
              <a:defRPr/>
            </a:lvl1pPr>
          </a:lstStyle>
          <a:p>
            <a:fld id="{EE6588CA-B1F8-474E-B921-B9EEEA16E93C}" type="slidenum">
              <a:rPr lang="en-US" altLang="zh-CN"/>
              <a:pPr/>
              <a:t>‹#›</a:t>
            </a:fld>
            <a:endParaRPr lang="en-US" altLang="zh-CN"/>
          </a:p>
        </p:txBody>
      </p:sp>
    </p:spTree>
    <p:extLst>
      <p:ext uri="{BB962C8B-B14F-4D97-AF65-F5344CB8AC3E}">
        <p14:creationId xmlns:p14="http://schemas.microsoft.com/office/powerpoint/2010/main" val="3042878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lstStyle>
          <a:p>
            <a:r>
              <a:rPr lang="zh-CN" altLang="en-US" noProof="1"/>
              <a:t>单击此处编辑母版标题样式</a:t>
            </a:r>
            <a:endParaRPr lang="en-US" noProof="1"/>
          </a:p>
        </p:txBody>
      </p:sp>
      <p:sp>
        <p:nvSpPr>
          <p:cNvPr id="3" name="文本占位符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lstStyle>
          <a:p>
            <a:pPr lvl="0"/>
            <a:r>
              <a:rPr lang="zh-CN" altLang="en-US" noProof="1"/>
              <a:t>单击此处编辑母版文本样式</a:t>
            </a:r>
          </a:p>
        </p:txBody>
      </p:sp>
      <p:sp>
        <p:nvSpPr>
          <p:cNvPr id="4" name="内容占位符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5" name="日期占位符 4">
            <a:extLst>
              <a:ext uri="{FF2B5EF4-FFF2-40B4-BE49-F238E27FC236}">
                <a16:creationId xmlns:a16="http://schemas.microsoft.com/office/drawing/2014/main" id="{B9184E38-7A80-BFAA-32D8-D685F7C1C0AB}"/>
              </a:ext>
            </a:extLst>
          </p:cNvPr>
          <p:cNvSpPr>
            <a:spLocks noGrp="1"/>
          </p:cNvSpPr>
          <p:nvPr>
            <p:ph type="dt" sz="half" idx="10"/>
          </p:nvPr>
        </p:nvSpPr>
        <p:spPr/>
        <p:txBody>
          <a:bodyPr/>
          <a:lstStyle>
            <a:lvl1pPr>
              <a:defRPr dirty="0"/>
            </a:lvl1pPr>
          </a:lstStyle>
          <a:p>
            <a:pPr>
              <a:defRPr/>
            </a:pPr>
            <a:endParaRPr lang="en-US"/>
          </a:p>
        </p:txBody>
      </p:sp>
      <p:sp>
        <p:nvSpPr>
          <p:cNvPr id="6" name="页脚占位符 5">
            <a:extLst>
              <a:ext uri="{FF2B5EF4-FFF2-40B4-BE49-F238E27FC236}">
                <a16:creationId xmlns:a16="http://schemas.microsoft.com/office/drawing/2014/main" id="{289C354E-5771-6CD5-35FA-EE2B6D44DE29}"/>
              </a:ext>
            </a:extLst>
          </p:cNvPr>
          <p:cNvSpPr>
            <a:spLocks noGrp="1"/>
          </p:cNvSpPr>
          <p:nvPr>
            <p:ph type="ftr" sz="quarter" idx="11"/>
          </p:nvPr>
        </p:nvSpPr>
        <p:spPr/>
        <p:txBody>
          <a:bodyPr/>
          <a:lstStyle>
            <a:lvl1pPr>
              <a:defRPr/>
            </a:lvl1pPr>
          </a:lstStyle>
          <a:p>
            <a:pPr>
              <a:defRPr/>
            </a:pPr>
            <a:endParaRPr lang="en-US"/>
          </a:p>
        </p:txBody>
      </p:sp>
      <p:sp>
        <p:nvSpPr>
          <p:cNvPr id="7" name="灯片编号占位符 6">
            <a:extLst>
              <a:ext uri="{FF2B5EF4-FFF2-40B4-BE49-F238E27FC236}">
                <a16:creationId xmlns:a16="http://schemas.microsoft.com/office/drawing/2014/main" id="{EC222F9F-27F8-9A5F-13A2-4850EDD09C37}"/>
              </a:ext>
            </a:extLst>
          </p:cNvPr>
          <p:cNvSpPr>
            <a:spLocks noGrp="1"/>
          </p:cNvSpPr>
          <p:nvPr>
            <p:ph type="sldNum" sz="quarter" idx="12"/>
          </p:nvPr>
        </p:nvSpPr>
        <p:spPr/>
        <p:txBody>
          <a:bodyPr/>
          <a:lstStyle>
            <a:lvl1pPr>
              <a:defRPr/>
            </a:lvl1pPr>
          </a:lstStyle>
          <a:p>
            <a:fld id="{A991CA62-3921-41F2-89DF-BC70B03FE9F6}" type="slidenum">
              <a:rPr lang="en-US" altLang="zh-CN"/>
              <a:pPr/>
              <a:t>‹#›</a:t>
            </a:fld>
            <a:endParaRPr lang="en-US" altLang="zh-CN"/>
          </a:p>
        </p:txBody>
      </p:sp>
    </p:spTree>
    <p:extLst>
      <p:ext uri="{BB962C8B-B14F-4D97-AF65-F5344CB8AC3E}">
        <p14:creationId xmlns:p14="http://schemas.microsoft.com/office/powerpoint/2010/main" val="3413871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0F233D9-47F6-DB3D-2563-C01288AC9DFB}"/>
              </a:ext>
            </a:extLst>
          </p:cNvPr>
          <p:cNvSpPr/>
          <p:nvPr/>
        </p:nvSpPr>
        <p:spPr>
          <a:xfrm>
            <a:off x="761999"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tIns="274320">
            <a:normAutofit/>
          </a:bodyPr>
          <a:lstStyle/>
          <a:p>
            <a:pPr indent="-283210">
              <a:lnSpc>
                <a:spcPts val="3000"/>
              </a:lnSpc>
              <a:spcBef>
                <a:spcPts val="600"/>
              </a:spcBef>
              <a:buClr>
                <a:schemeClr val="accent1"/>
              </a:buClr>
              <a:buSzPct val="80000"/>
              <a:buFont typeface="Wingdings 2" panose="05020102010507070707"/>
              <a:buNone/>
              <a:defRPr/>
            </a:pPr>
            <a:endParaRPr lang="en-US" sz="3200">
              <a:latin typeface="+mn-lt"/>
              <a:ea typeface="+mn-ea"/>
            </a:endParaRPr>
          </a:p>
        </p:txBody>
      </p:sp>
      <p:sp>
        <p:nvSpPr>
          <p:cNvPr id="6" name="流程图: 过程 5">
            <a:extLst>
              <a:ext uri="{FF2B5EF4-FFF2-40B4-BE49-F238E27FC236}">
                <a16:creationId xmlns:a16="http://schemas.microsoft.com/office/drawing/2014/main" id="{D7AB9603-73A1-B53A-FDC7-96942ECC1694}"/>
              </a:ext>
            </a:extLst>
          </p:cNvPr>
          <p:cNvSpPr/>
          <p:nvPr/>
        </p:nvSpPr>
        <p:spPr>
          <a:xfrm rot="19468671">
            <a:off x="396875" y="954088"/>
            <a:ext cx="685800" cy="204787"/>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a:buFontTx/>
              <a:buNone/>
              <a:defRPr/>
            </a:pPr>
            <a:endParaRPr lang="en-US"/>
          </a:p>
        </p:txBody>
      </p:sp>
      <p:sp>
        <p:nvSpPr>
          <p:cNvPr id="7" name="流程图: 过程 6">
            <a:extLst>
              <a:ext uri="{FF2B5EF4-FFF2-40B4-BE49-F238E27FC236}">
                <a16:creationId xmlns:a16="http://schemas.microsoft.com/office/drawing/2014/main" id="{691837AD-0097-2425-A994-64B963D9EFF0}"/>
              </a:ext>
            </a:extLst>
          </p:cNvPr>
          <p:cNvSpPr/>
          <p:nvPr/>
        </p:nvSpPr>
        <p:spPr>
          <a:xfrm rot="2103354" flipH="1">
            <a:off x="5003800" y="936625"/>
            <a:ext cx="649288" cy="204788"/>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a:buFontTx/>
              <a:buNone/>
              <a:defRPr/>
            </a:pPr>
            <a:endParaRPr lang="en-US" dirty="0"/>
          </a:p>
        </p:txBody>
      </p:sp>
      <p:sp>
        <p:nvSpPr>
          <p:cNvPr id="2" name="标题 1"/>
          <p:cNvSpPr>
            <a:spLocks noGrp="1"/>
          </p:cNvSpPr>
          <p:nvPr>
            <p:ph type="title"/>
          </p:nvPr>
        </p:nvSpPr>
        <p:spPr>
          <a:xfrm>
            <a:off x="5886896" y="1066800"/>
            <a:ext cx="2743200" cy="1981200"/>
          </a:xfrm>
        </p:spPr>
        <p:txBody>
          <a:bodyPr anchor="b">
            <a:noAutofit/>
          </a:bodyPr>
          <a:lstStyle>
            <a:lvl1pPr algn="l">
              <a:buNone/>
              <a:defRPr sz="2100" b="1">
                <a:effectLst/>
              </a:defRPr>
            </a:lvl1pPr>
          </a:lstStyle>
          <a:p>
            <a:r>
              <a:rPr lang="zh-CN" altLang="en-US" noProof="1"/>
              <a:t>单击此处编辑母版标题样式</a:t>
            </a:r>
            <a:endParaRPr lang="en-US" noProof="1"/>
          </a:p>
        </p:txBody>
      </p:sp>
      <p:sp>
        <p:nvSpPr>
          <p:cNvPr id="3" name="图片占位符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tIns="274320">
            <a:normAutofit/>
          </a:bodyPr>
          <a:lstStyle>
            <a:lvl1pPr indent="0">
              <a:buNone/>
              <a:defRPr sz="3200"/>
            </a:lvl1pPr>
          </a:lstStyle>
          <a:p>
            <a:pPr lvl="0"/>
            <a:r>
              <a:rPr lang="zh-CN" altLang="en-US" noProof="0"/>
              <a:t>单击图标添加图片</a:t>
            </a:r>
            <a:endParaRPr lang="en-US" noProof="0" dirty="0"/>
          </a:p>
        </p:txBody>
      </p:sp>
      <p:sp>
        <p:nvSpPr>
          <p:cNvPr id="4" name="文本占位符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lstStyle>
          <a:p>
            <a:pPr lvl="0"/>
            <a:r>
              <a:rPr lang="zh-CN" altLang="en-US" noProof="1"/>
              <a:t>单击此处编辑母版文本样式</a:t>
            </a:r>
          </a:p>
        </p:txBody>
      </p:sp>
      <p:sp>
        <p:nvSpPr>
          <p:cNvPr id="8" name="日期占位符 4">
            <a:extLst>
              <a:ext uri="{FF2B5EF4-FFF2-40B4-BE49-F238E27FC236}">
                <a16:creationId xmlns:a16="http://schemas.microsoft.com/office/drawing/2014/main" id="{F63644EF-6542-78DA-AA8D-1A80BBC0965A}"/>
              </a:ext>
            </a:extLst>
          </p:cNvPr>
          <p:cNvSpPr>
            <a:spLocks noGrp="1"/>
          </p:cNvSpPr>
          <p:nvPr>
            <p:ph type="dt" sz="half" idx="10"/>
          </p:nvPr>
        </p:nvSpPr>
        <p:spPr/>
        <p:txBody>
          <a:bodyPr/>
          <a:lstStyle>
            <a:lvl1pPr>
              <a:defRPr/>
            </a:lvl1pPr>
          </a:lstStyle>
          <a:p>
            <a:pPr>
              <a:defRPr/>
            </a:pPr>
            <a:endParaRPr lang="en-US"/>
          </a:p>
        </p:txBody>
      </p:sp>
      <p:sp>
        <p:nvSpPr>
          <p:cNvPr id="9" name="页脚占位符 5">
            <a:extLst>
              <a:ext uri="{FF2B5EF4-FFF2-40B4-BE49-F238E27FC236}">
                <a16:creationId xmlns:a16="http://schemas.microsoft.com/office/drawing/2014/main" id="{9244365C-6AEC-993C-0D70-24A3DAB23F37}"/>
              </a:ext>
            </a:extLst>
          </p:cNvPr>
          <p:cNvSpPr>
            <a:spLocks noGrp="1"/>
          </p:cNvSpPr>
          <p:nvPr>
            <p:ph type="ftr" sz="quarter" idx="11"/>
          </p:nvPr>
        </p:nvSpPr>
        <p:spPr/>
        <p:txBody>
          <a:bodyPr/>
          <a:lstStyle>
            <a:lvl1pPr>
              <a:defRPr/>
            </a:lvl1pPr>
          </a:lstStyle>
          <a:p>
            <a:pPr>
              <a:defRPr/>
            </a:pPr>
            <a:endParaRPr lang="en-US"/>
          </a:p>
        </p:txBody>
      </p:sp>
      <p:sp>
        <p:nvSpPr>
          <p:cNvPr id="10" name="灯片编号占位符 6">
            <a:extLst>
              <a:ext uri="{FF2B5EF4-FFF2-40B4-BE49-F238E27FC236}">
                <a16:creationId xmlns:a16="http://schemas.microsoft.com/office/drawing/2014/main" id="{3ECB696E-643E-E764-C879-42D41E95C7C8}"/>
              </a:ext>
            </a:extLst>
          </p:cNvPr>
          <p:cNvSpPr>
            <a:spLocks noGrp="1"/>
          </p:cNvSpPr>
          <p:nvPr>
            <p:ph type="sldNum" sz="quarter" idx="12"/>
          </p:nvPr>
        </p:nvSpPr>
        <p:spPr/>
        <p:txBody>
          <a:bodyPr/>
          <a:lstStyle>
            <a:lvl1pPr>
              <a:defRPr/>
            </a:lvl1pPr>
          </a:lstStyle>
          <a:p>
            <a:fld id="{6A37A2A7-DC87-4A57-B10F-7FB8D03A2F37}" type="slidenum">
              <a:rPr lang="en-US" altLang="zh-CN"/>
              <a:pPr/>
              <a:t>‹#›</a:t>
            </a:fld>
            <a:endParaRPr lang="en-US" altLang="zh-CN"/>
          </a:p>
        </p:txBody>
      </p:sp>
    </p:spTree>
    <p:extLst>
      <p:ext uri="{BB962C8B-B14F-4D97-AF65-F5344CB8AC3E}">
        <p14:creationId xmlns:p14="http://schemas.microsoft.com/office/powerpoint/2010/main" val="34538897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7" name="饼形 6">
            <a:extLst>
              <a:ext uri="{FF2B5EF4-FFF2-40B4-BE49-F238E27FC236}">
                <a16:creationId xmlns:a16="http://schemas.microsoft.com/office/drawing/2014/main" id="{A540E6E0-76C4-4D50-A3F5-91D113645FA4}"/>
              </a:ext>
            </a:extLst>
          </p:cNvPr>
          <p:cNvSpPr/>
          <p:nvPr/>
        </p:nvSpPr>
        <p:spPr>
          <a:xfrm>
            <a:off x="-815975" y="-815975"/>
            <a:ext cx="1638300" cy="1638300"/>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buFontTx/>
              <a:buNone/>
              <a:defRPr/>
            </a:pPr>
            <a:endParaRPr lang="en-US"/>
          </a:p>
        </p:txBody>
      </p:sp>
      <p:sp>
        <p:nvSpPr>
          <p:cNvPr id="8" name="椭圆 7">
            <a:extLst>
              <a:ext uri="{FF2B5EF4-FFF2-40B4-BE49-F238E27FC236}">
                <a16:creationId xmlns:a16="http://schemas.microsoft.com/office/drawing/2014/main" id="{92DFC150-7C43-6FC2-D4AA-0CE1840C68DA}"/>
              </a:ext>
            </a:extLst>
          </p:cNvPr>
          <p:cNvSpPr/>
          <p:nvPr/>
        </p:nvSpPr>
        <p:spPr>
          <a:xfrm>
            <a:off x="168275" y="20638"/>
            <a:ext cx="1703388" cy="1703387"/>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a:buFontTx/>
              <a:buNone/>
              <a:defRPr/>
            </a:pPr>
            <a:endParaRPr lang="en-US"/>
          </a:p>
        </p:txBody>
      </p:sp>
      <p:sp>
        <p:nvSpPr>
          <p:cNvPr id="11" name="同心圆 10">
            <a:extLst>
              <a:ext uri="{FF2B5EF4-FFF2-40B4-BE49-F238E27FC236}">
                <a16:creationId xmlns:a16="http://schemas.microsoft.com/office/drawing/2014/main" id="{75B68C9C-16B5-F8EC-34F6-57406C91C657}"/>
              </a:ext>
            </a:extLst>
          </p:cNvPr>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a:buFontTx/>
              <a:buNone/>
              <a:defRPr/>
            </a:pPr>
            <a:endParaRPr lang="en-US"/>
          </a:p>
        </p:txBody>
      </p:sp>
      <p:sp>
        <p:nvSpPr>
          <p:cNvPr id="12" name="矩形 11">
            <a:extLst>
              <a:ext uri="{FF2B5EF4-FFF2-40B4-BE49-F238E27FC236}">
                <a16:creationId xmlns:a16="http://schemas.microsoft.com/office/drawing/2014/main" id="{8CC3660A-6016-49A2-EF55-7055EE4AF6B2}"/>
              </a:ext>
            </a:extLst>
          </p:cNvPr>
          <p:cNvSpPr/>
          <p:nvPr/>
        </p:nvSpPr>
        <p:spPr>
          <a:xfrm>
            <a:off x="1012825" y="0"/>
            <a:ext cx="8131175"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buFontTx/>
              <a:buNone/>
              <a:defRPr/>
            </a:pPr>
            <a:endParaRPr lang="en-US"/>
          </a:p>
        </p:txBody>
      </p:sp>
      <p:sp>
        <p:nvSpPr>
          <p:cNvPr id="5" name="标题占位符 4">
            <a:extLst>
              <a:ext uri="{FF2B5EF4-FFF2-40B4-BE49-F238E27FC236}">
                <a16:creationId xmlns:a16="http://schemas.microsoft.com/office/drawing/2014/main" id="{77F6C9E8-23F5-7A83-F9CC-5C9675552AF7}"/>
              </a:ext>
            </a:extLst>
          </p:cNvPr>
          <p:cNvSpPr>
            <a:spLocks noGrp="1"/>
          </p:cNvSpPr>
          <p:nvPr>
            <p:ph type="title"/>
          </p:nvPr>
        </p:nvSpPr>
        <p:spPr>
          <a:xfrm>
            <a:off x="1435100" y="274638"/>
            <a:ext cx="7499350" cy="1143000"/>
          </a:xfrm>
          <a:prstGeom prst="rect">
            <a:avLst/>
          </a:prstGeom>
        </p:spPr>
        <p:txBody>
          <a:bodyPr anchor="ctr">
            <a:normAutofit/>
          </a:bodyPr>
          <a:lstStyle/>
          <a:p>
            <a:r>
              <a:rPr lang="zh-CN" altLang="en-US" noProof="1"/>
              <a:t>单击此处编辑母版标题样式</a:t>
            </a:r>
            <a:endParaRPr lang="en-US" noProof="1"/>
          </a:p>
        </p:txBody>
      </p:sp>
      <p:sp>
        <p:nvSpPr>
          <p:cNvPr id="1031" name="文本占位符 8">
            <a:extLst>
              <a:ext uri="{FF2B5EF4-FFF2-40B4-BE49-F238E27FC236}">
                <a16:creationId xmlns:a16="http://schemas.microsoft.com/office/drawing/2014/main" id="{B08AE2DB-8AC4-B26D-DD15-8A02DEAA3319}"/>
              </a:ext>
            </a:extLst>
          </p:cNvPr>
          <p:cNvSpPr>
            <a:spLocks noGrp="1" noChangeArrowheads="1"/>
          </p:cNvSpPr>
          <p:nvPr>
            <p:ph type="body" idx="4294967295"/>
          </p:nvPr>
        </p:nvSpPr>
        <p:spPr bwMode="auto">
          <a:xfrm>
            <a:off x="1435100" y="1447800"/>
            <a:ext cx="749935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24" name="日期占位符 23">
            <a:extLst>
              <a:ext uri="{FF2B5EF4-FFF2-40B4-BE49-F238E27FC236}">
                <a16:creationId xmlns:a16="http://schemas.microsoft.com/office/drawing/2014/main" id="{C93DFCEC-606E-B814-FE0A-5C91861FE056}"/>
              </a:ext>
            </a:extLst>
          </p:cNvPr>
          <p:cNvSpPr>
            <a:spLocks noGrp="1"/>
          </p:cNvSpPr>
          <p:nvPr>
            <p:ph type="dt" sz="half" idx="2"/>
          </p:nvPr>
        </p:nvSpPr>
        <p:spPr>
          <a:xfrm>
            <a:off x="3581400" y="6305550"/>
            <a:ext cx="2133600" cy="476250"/>
          </a:xfrm>
          <a:prstGeom prst="rect">
            <a:avLst/>
          </a:prstGeom>
        </p:spPr>
        <p:txBody>
          <a:bodyPr anchor="b"/>
          <a:lstStyle>
            <a:lvl1pPr algn="r" eaLnBrk="1" latinLnBrk="0" hangingPunct="1">
              <a:buFontTx/>
              <a:buNone/>
              <a:defRPr kumimoji="0" sz="1200" dirty="0">
                <a:solidFill>
                  <a:schemeClr val="bg2">
                    <a:shade val="50000"/>
                    <a:satMod val="200000"/>
                  </a:schemeClr>
                </a:solidFill>
                <a:ea typeface="宋体" panose="02010600030101010101" pitchFamily="2" charset="-122"/>
              </a:defRPr>
            </a:lvl1pPr>
          </a:lstStyle>
          <a:p>
            <a:pPr>
              <a:defRPr/>
            </a:pPr>
            <a:endParaRPr lang="en-US"/>
          </a:p>
        </p:txBody>
      </p:sp>
      <p:sp>
        <p:nvSpPr>
          <p:cNvPr id="10" name="页脚占位符 9">
            <a:extLst>
              <a:ext uri="{FF2B5EF4-FFF2-40B4-BE49-F238E27FC236}">
                <a16:creationId xmlns:a16="http://schemas.microsoft.com/office/drawing/2014/main" id="{7EDF8DE5-D575-F0F0-E9DE-3FD235E97178}"/>
              </a:ext>
            </a:extLst>
          </p:cNvPr>
          <p:cNvSpPr>
            <a:spLocks noGrp="1"/>
          </p:cNvSpPr>
          <p:nvPr>
            <p:ph type="ftr" sz="quarter" idx="3"/>
          </p:nvPr>
        </p:nvSpPr>
        <p:spPr>
          <a:xfrm>
            <a:off x="5715000" y="6305550"/>
            <a:ext cx="2895600" cy="476250"/>
          </a:xfrm>
          <a:prstGeom prst="rect">
            <a:avLst/>
          </a:prstGeom>
        </p:spPr>
        <p:txBody>
          <a:bodyPr anchor="b"/>
          <a:lstStyle>
            <a:lvl1pPr algn="ctr" eaLnBrk="1" latinLnBrk="0" hangingPunct="1">
              <a:buFontTx/>
              <a:buNone/>
              <a:defRPr kumimoji="0" sz="1200">
                <a:solidFill>
                  <a:schemeClr val="bg2">
                    <a:shade val="50000"/>
                    <a:satMod val="200000"/>
                  </a:schemeClr>
                </a:solidFill>
                <a:effectLst/>
                <a:ea typeface="宋体" panose="02010600030101010101" pitchFamily="2" charset="-122"/>
              </a:defRPr>
            </a:lvl1pPr>
          </a:lstStyle>
          <a:p>
            <a:pPr>
              <a:defRPr/>
            </a:pPr>
            <a:endParaRPr lang="en-US"/>
          </a:p>
        </p:txBody>
      </p:sp>
      <p:sp>
        <p:nvSpPr>
          <p:cNvPr id="22" name="灯片编号占位符 21">
            <a:extLst>
              <a:ext uri="{FF2B5EF4-FFF2-40B4-BE49-F238E27FC236}">
                <a16:creationId xmlns:a16="http://schemas.microsoft.com/office/drawing/2014/main" id="{1DEFA6EC-42FE-4F2B-2E00-CD3732B298BD}"/>
              </a:ext>
            </a:extLst>
          </p:cNvPr>
          <p:cNvSpPr>
            <a:spLocks noGrp="1"/>
          </p:cNvSpPr>
          <p:nvPr>
            <p:ph type="sldNum" sz="quarter" idx="4"/>
          </p:nvPr>
        </p:nvSpPr>
        <p:spPr>
          <a:xfrm>
            <a:off x="8613775" y="6305550"/>
            <a:ext cx="457200" cy="476250"/>
          </a:xfrm>
          <a:prstGeom prst="rect">
            <a:avLst/>
          </a:prstGeom>
        </p:spPr>
        <p:txBody>
          <a:bodyPr vert="horz" wrap="square" lIns="91440" tIns="45720" rIns="91440" bIns="45720" numCol="1" anchor="b" anchorCtr="0" compatLnSpc="1">
            <a:prstTxWarp prst="textNoShape">
              <a:avLst/>
            </a:prstTxWarp>
          </a:bodyPr>
          <a:lstStyle>
            <a:lvl1pPr algn="ctr">
              <a:defRPr sz="1200">
                <a:solidFill>
                  <a:srgbClr val="B5A788"/>
                </a:solidFill>
              </a:defRPr>
            </a:lvl1pPr>
          </a:lstStyle>
          <a:p>
            <a:fld id="{7F75E02A-A039-4529-817F-0595595FA47F}" type="slidenum">
              <a:rPr lang="en-US" altLang="zh-CN"/>
              <a:pPr/>
              <a:t>‹#›</a:t>
            </a:fld>
            <a:endParaRPr lang="en-US" altLang="zh-CN"/>
          </a:p>
        </p:txBody>
      </p:sp>
      <p:sp>
        <p:nvSpPr>
          <p:cNvPr id="15" name="矩形 14">
            <a:extLst>
              <a:ext uri="{FF2B5EF4-FFF2-40B4-BE49-F238E27FC236}">
                <a16:creationId xmlns:a16="http://schemas.microsoft.com/office/drawing/2014/main" id="{B0AC63CF-0202-DBC0-F7C8-45D635B064C5}"/>
              </a:ext>
            </a:extLst>
          </p:cNvPr>
          <p:cNvSpPr/>
          <p:nvPr/>
        </p:nvSpPr>
        <p:spPr bwMode="invGray">
          <a:xfrm>
            <a:off x="1014413" y="0"/>
            <a:ext cx="73025" cy="6858000"/>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a:buFontTx/>
              <a:buNone/>
              <a:defRPr/>
            </a:pPr>
            <a:endParaRPr lang="en-US"/>
          </a:p>
        </p:txBody>
      </p:sp>
    </p:spTree>
  </p:cSld>
  <p:clrMap bg1="lt1" tx1="dk1" bg2="lt2" tx2="dk2" accent1="accent1" accent2="accent2" accent3="accent3" accent4="accent4" accent5="accent5" accent6="accent6" hlink="hlink" folHlink="folHlink"/>
  <p:sldLayoutIdLst>
    <p:sldLayoutId id="2147483943" r:id="rId1"/>
    <p:sldLayoutId id="2147483942" r:id="rId2"/>
    <p:sldLayoutId id="2147483944" r:id="rId3"/>
    <p:sldLayoutId id="2147483941" r:id="rId4"/>
    <p:sldLayoutId id="2147483945" r:id="rId5"/>
    <p:sldLayoutId id="2147483940" r:id="rId6"/>
    <p:sldLayoutId id="2147483946" r:id="rId7"/>
    <p:sldLayoutId id="2147483947" r:id="rId8"/>
    <p:sldLayoutId id="2147483948" r:id="rId9"/>
    <p:sldLayoutId id="2147483939" r:id="rId10"/>
    <p:sldLayoutId id="2147483938" r:id="rId11"/>
    <p:sldLayoutId id="2147483949" r:id="rId12"/>
  </p:sldLayoutIdLst>
  <p:txStyles>
    <p:titleStyle>
      <a:lvl1pPr algn="l" rtl="0" eaLnBrk="0" fontAlgn="base" hangingPunct="0">
        <a:spcBef>
          <a:spcPct val="0"/>
        </a:spcBef>
        <a:spcAft>
          <a:spcPct val="0"/>
        </a:spcAft>
        <a:defRPr sz="4300" kern="1200">
          <a:solidFill>
            <a:srgbClr val="572314"/>
          </a:solidFill>
          <a:effectLst>
            <a:outerShdw blurRad="50000" dist="30000" dir="5400000" algn="tl" rotWithShape="0">
              <a:srgbClr val="000000">
                <a:alpha val="30000"/>
              </a:srgbClr>
            </a:outerShdw>
          </a:effectLst>
          <a:latin typeface="+mj-lt"/>
          <a:ea typeface="+mj-ea"/>
          <a:cs typeface="+mj-cs"/>
        </a:defRPr>
      </a:lvl1pPr>
      <a:lvl2pPr algn="l" rtl="0" eaLnBrk="0" fontAlgn="base" hangingPunct="0">
        <a:spcBef>
          <a:spcPct val="0"/>
        </a:spcBef>
        <a:spcAft>
          <a:spcPct val="0"/>
        </a:spcAft>
        <a:defRPr sz="4300">
          <a:solidFill>
            <a:srgbClr val="572314"/>
          </a:solidFill>
          <a:latin typeface="Gill Sans MT" panose="020B0502020104020203" pitchFamily="34" charset="0"/>
          <a:ea typeface="华文中宋" panose="02010600040101010101" pitchFamily="2" charset="-122"/>
        </a:defRPr>
      </a:lvl2pPr>
      <a:lvl3pPr algn="l" rtl="0" eaLnBrk="0" fontAlgn="base" hangingPunct="0">
        <a:spcBef>
          <a:spcPct val="0"/>
        </a:spcBef>
        <a:spcAft>
          <a:spcPct val="0"/>
        </a:spcAft>
        <a:defRPr sz="4300">
          <a:solidFill>
            <a:srgbClr val="572314"/>
          </a:solidFill>
          <a:latin typeface="Gill Sans MT" panose="020B0502020104020203" pitchFamily="34" charset="0"/>
          <a:ea typeface="华文中宋" panose="02010600040101010101" pitchFamily="2" charset="-122"/>
        </a:defRPr>
      </a:lvl3pPr>
      <a:lvl4pPr algn="l" rtl="0" eaLnBrk="0" fontAlgn="base" hangingPunct="0">
        <a:spcBef>
          <a:spcPct val="0"/>
        </a:spcBef>
        <a:spcAft>
          <a:spcPct val="0"/>
        </a:spcAft>
        <a:defRPr sz="4300">
          <a:solidFill>
            <a:srgbClr val="572314"/>
          </a:solidFill>
          <a:latin typeface="Gill Sans MT" panose="020B0502020104020203" pitchFamily="34" charset="0"/>
          <a:ea typeface="华文中宋" panose="02010600040101010101" pitchFamily="2" charset="-122"/>
        </a:defRPr>
      </a:lvl4pPr>
      <a:lvl5pPr algn="l" rtl="0" eaLnBrk="0" fontAlgn="base" hangingPunct="0">
        <a:spcBef>
          <a:spcPct val="0"/>
        </a:spcBef>
        <a:spcAft>
          <a:spcPct val="0"/>
        </a:spcAft>
        <a:defRPr sz="4300">
          <a:solidFill>
            <a:srgbClr val="572314"/>
          </a:solidFill>
          <a:latin typeface="Gill Sans MT" panose="020B0502020104020203" pitchFamily="34" charset="0"/>
          <a:ea typeface="华文中宋" panose="02010600040101010101" pitchFamily="2" charset="-122"/>
        </a:defRPr>
      </a:lvl5pPr>
      <a:lvl6pPr marL="457200" algn="l" rtl="0" fontAlgn="base">
        <a:spcBef>
          <a:spcPct val="0"/>
        </a:spcBef>
        <a:spcAft>
          <a:spcPct val="0"/>
        </a:spcAft>
        <a:defRPr sz="4300">
          <a:solidFill>
            <a:srgbClr val="572314"/>
          </a:solidFill>
          <a:latin typeface="Gill Sans MT" panose="020B0502020104020203" pitchFamily="34" charset="0"/>
          <a:ea typeface="华文中宋" panose="02010600040101010101" pitchFamily="2" charset="-122"/>
        </a:defRPr>
      </a:lvl6pPr>
      <a:lvl7pPr marL="914400" algn="l" rtl="0" fontAlgn="base">
        <a:spcBef>
          <a:spcPct val="0"/>
        </a:spcBef>
        <a:spcAft>
          <a:spcPct val="0"/>
        </a:spcAft>
        <a:defRPr sz="4300">
          <a:solidFill>
            <a:srgbClr val="572314"/>
          </a:solidFill>
          <a:latin typeface="Gill Sans MT" panose="020B0502020104020203" pitchFamily="34" charset="0"/>
          <a:ea typeface="华文中宋" panose="02010600040101010101" pitchFamily="2" charset="-122"/>
        </a:defRPr>
      </a:lvl7pPr>
      <a:lvl8pPr marL="1371600" algn="l" rtl="0" fontAlgn="base">
        <a:spcBef>
          <a:spcPct val="0"/>
        </a:spcBef>
        <a:spcAft>
          <a:spcPct val="0"/>
        </a:spcAft>
        <a:defRPr sz="4300">
          <a:solidFill>
            <a:srgbClr val="572314"/>
          </a:solidFill>
          <a:latin typeface="Gill Sans MT" panose="020B0502020104020203" pitchFamily="34" charset="0"/>
          <a:ea typeface="华文中宋" panose="02010600040101010101" pitchFamily="2" charset="-122"/>
        </a:defRPr>
      </a:lvl8pPr>
      <a:lvl9pPr marL="1828800" algn="l" rtl="0" fontAlgn="base">
        <a:spcBef>
          <a:spcPct val="0"/>
        </a:spcBef>
        <a:spcAft>
          <a:spcPct val="0"/>
        </a:spcAft>
        <a:defRPr sz="4300">
          <a:solidFill>
            <a:srgbClr val="572314"/>
          </a:solidFill>
          <a:latin typeface="Gill Sans MT" panose="020B0502020104020203" pitchFamily="34" charset="0"/>
          <a:ea typeface="华文中宋" panose="02010600040101010101" pitchFamily="2" charset="-122"/>
        </a:defRPr>
      </a:lvl9pPr>
    </p:titleStyle>
    <p:bodyStyle>
      <a:lvl1pPr marL="365125" indent="-282575" algn="l" rtl="0" eaLnBrk="0" fontAlgn="base" hangingPunct="0">
        <a:spcBef>
          <a:spcPts val="600"/>
        </a:spcBef>
        <a:spcAft>
          <a:spcPct val="0"/>
        </a:spcAft>
        <a:buClr>
          <a:schemeClr val="accent1"/>
        </a:buClr>
        <a:buSzPct val="80000"/>
        <a:buFont typeface="Wingdings 2" panose="05020102010507070707" pitchFamily="82" charset="2"/>
        <a:buChar char=""/>
        <a:defRPr sz="3200" kern="1200">
          <a:solidFill>
            <a:schemeClr val="tx1"/>
          </a:solidFill>
          <a:latin typeface="+mn-lt"/>
          <a:ea typeface="+mn-ea"/>
          <a:cs typeface="+mn-cs"/>
        </a:defRPr>
      </a:lvl1pPr>
      <a:lvl2pPr marL="639763" indent="-236538" algn="l" rtl="0" eaLnBrk="0" fontAlgn="base" hangingPunct="0">
        <a:spcBef>
          <a:spcPts val="550"/>
        </a:spcBef>
        <a:spcAft>
          <a:spcPct val="0"/>
        </a:spcAft>
        <a:buClr>
          <a:schemeClr val="accent1"/>
        </a:buClr>
        <a:buFont typeface="Verdana" panose="020B0604030504040204" pitchFamily="34" charset="0"/>
        <a:buChar char="◦"/>
        <a:defRPr sz="2800" kern="1200">
          <a:solidFill>
            <a:schemeClr val="tx1"/>
          </a:solidFill>
          <a:latin typeface="+mn-lt"/>
          <a:ea typeface="+mn-ea"/>
          <a:cs typeface="+mn-cs"/>
        </a:defRPr>
      </a:lvl2pPr>
      <a:lvl3pPr marL="885825" indent="-228600" algn="l" rtl="0" eaLnBrk="0" fontAlgn="base" hangingPunct="0">
        <a:spcBef>
          <a:spcPct val="20000"/>
        </a:spcBef>
        <a:spcAft>
          <a:spcPct val="0"/>
        </a:spcAft>
        <a:buClr>
          <a:schemeClr val="accent2"/>
        </a:buClr>
        <a:buFont typeface="Wingdings 2" panose="05020102010507070707" pitchFamily="82" charset="2"/>
        <a:buChar char=""/>
        <a:defRPr sz="2400" kern="1200">
          <a:solidFill>
            <a:schemeClr val="tx1"/>
          </a:solidFill>
          <a:latin typeface="+mn-lt"/>
          <a:ea typeface="+mn-ea"/>
          <a:cs typeface="+mn-cs"/>
        </a:defRPr>
      </a:lvl3pPr>
      <a:lvl4pPr marL="1096963" indent="-173038" algn="l" rtl="0" eaLnBrk="0" fontAlgn="base" hangingPunct="0">
        <a:spcBef>
          <a:spcPct val="20000"/>
        </a:spcBef>
        <a:spcAft>
          <a:spcPct val="0"/>
        </a:spcAft>
        <a:buClr>
          <a:srgbClr val="C32D2E"/>
        </a:buClr>
        <a:buFont typeface="Wingdings 2" panose="05020102010507070707" pitchFamily="82" charset="2"/>
        <a:buChar char=""/>
        <a:defRPr sz="2000" kern="1200">
          <a:solidFill>
            <a:schemeClr val="tx1"/>
          </a:solidFill>
          <a:latin typeface="+mn-lt"/>
          <a:ea typeface="+mn-ea"/>
          <a:cs typeface="+mn-cs"/>
        </a:defRPr>
      </a:lvl4pPr>
      <a:lvl5pPr marL="1296988" indent="-182563" algn="l" rtl="0" eaLnBrk="0" fontAlgn="base" hangingPunct="0">
        <a:spcBef>
          <a:spcPct val="20000"/>
        </a:spcBef>
        <a:spcAft>
          <a:spcPct val="0"/>
        </a:spcAft>
        <a:buClr>
          <a:srgbClr val="84AA33"/>
        </a:buClr>
        <a:buFont typeface="Wingdings 2" panose="05020102010507070707" pitchFamily="82" charset="2"/>
        <a:buChar char=""/>
        <a:defRPr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panose="05020102010507070707"/>
        <a:buChar char=""/>
        <a:defRPr kumimoji="0" sz="2000" kern="1200">
          <a:solidFill>
            <a:schemeClr val="tx1"/>
          </a:solidFill>
          <a:latin typeface="+mn-lt"/>
          <a:ea typeface="+mn-ea"/>
          <a:cs typeface="+mn-cs"/>
        </a:defRPr>
      </a:lvl6pPr>
      <a:lvl7pPr marL="1718945" indent="-182880" algn="l" rtl="0" eaLnBrk="1" latinLnBrk="0" hangingPunct="1">
        <a:lnSpc>
          <a:spcPct val="100000"/>
        </a:lnSpc>
        <a:spcBef>
          <a:spcPct val="20000"/>
        </a:spcBef>
        <a:buClr>
          <a:schemeClr val="accent6"/>
        </a:buClr>
        <a:buFont typeface="Wingdings 2" panose="05020102010507070707"/>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panose="05020102010507070707"/>
        <a:buChar char=""/>
        <a:defRPr kumimoji="0" sz="2000" kern="1200">
          <a:solidFill>
            <a:schemeClr val="tx1"/>
          </a:solidFill>
          <a:latin typeface="+mn-lt"/>
          <a:ea typeface="+mn-ea"/>
          <a:cs typeface="+mn-cs"/>
        </a:defRPr>
      </a:lvl8pPr>
      <a:lvl9pPr marL="2130425" indent="-182880" algn="l" rtl="0" eaLnBrk="1" latinLnBrk="0" hangingPunct="1">
        <a:lnSpc>
          <a:spcPct val="100000"/>
        </a:lnSpc>
        <a:spcBef>
          <a:spcPct val="20000"/>
        </a:spcBef>
        <a:buClr>
          <a:schemeClr val="accent6"/>
        </a:buClr>
        <a:buFont typeface="Wingdings 2" panose="05020102010507070707"/>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oleObject" Target="../embeddings/oleObject4.bin"/><Relationship Id="rId1" Type="http://schemas.openxmlformats.org/officeDocument/2006/relationships/slideLayout" Target="../slideLayouts/slideLayout2.xml"/><Relationship Id="rId4" Type="http://schemas.openxmlformats.org/officeDocument/2006/relationships/image" Target="../media/image29.w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oleObject" Target="../embeddings/oleObject6.bin"/><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oleObject" Target="../embeddings/oleObject7.bin"/></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hyperlink" Target="http://popapp.in/" TargetMode="Externa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hyperlink" Target="http://pencil.evolus.vn/Downloads.html" TargetMode="Externa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a:extLst>
              <a:ext uri="{FF2B5EF4-FFF2-40B4-BE49-F238E27FC236}">
                <a16:creationId xmlns:a16="http://schemas.microsoft.com/office/drawing/2014/main" id="{A6F41CC6-9C58-F36E-707F-D6CDB3BAE7ED}"/>
              </a:ext>
            </a:extLst>
          </p:cNvPr>
          <p:cNvSpPr>
            <a:spLocks noGrp="1" noChangeArrowheads="1"/>
          </p:cNvSpPr>
          <p:nvPr>
            <p:ph type="ctrTitle"/>
          </p:nvPr>
        </p:nvSpPr>
        <p:spPr>
          <a:xfrm>
            <a:off x="1285875" y="-642938"/>
            <a:ext cx="7929563" cy="2868613"/>
          </a:xfrm>
        </p:spPr>
        <p:txBody>
          <a:bodyPr/>
          <a:lstStyle/>
          <a:p>
            <a:pPr eaLnBrk="1" fontAlgn="auto" hangingPunct="1">
              <a:spcAft>
                <a:spcPts val="0"/>
              </a:spcAft>
              <a:defRPr/>
            </a:pPr>
            <a:r>
              <a:rPr lang="zh-CN" altLang="en-US" dirty="0">
                <a:solidFill>
                  <a:schemeClr val="tx2">
                    <a:satMod val="130000"/>
                  </a:schemeClr>
                </a:solidFill>
              </a:rPr>
              <a:t>交互设计</a:t>
            </a:r>
            <a:r>
              <a:rPr lang="en-US" altLang="zh-CN" dirty="0">
                <a:solidFill>
                  <a:schemeClr val="tx2">
                    <a:satMod val="130000"/>
                  </a:schemeClr>
                </a:solidFill>
              </a:rPr>
              <a:t>—</a:t>
            </a:r>
            <a:r>
              <a:rPr lang="zh-CN" altLang="en-US" dirty="0">
                <a:solidFill>
                  <a:schemeClr val="tx2">
                    <a:satMod val="130000"/>
                  </a:schemeClr>
                </a:solidFill>
              </a:rPr>
              <a:t>超越人机交互</a:t>
            </a:r>
            <a:br>
              <a:rPr lang="zh-CN" altLang="en-US" dirty="0">
                <a:solidFill>
                  <a:schemeClr val="tx2">
                    <a:satMod val="130000"/>
                  </a:schemeClr>
                </a:solidFill>
              </a:rPr>
            </a:br>
            <a:r>
              <a:rPr lang="zh-CN" altLang="en-US" dirty="0">
                <a:solidFill>
                  <a:schemeClr val="tx2">
                    <a:satMod val="130000"/>
                  </a:schemeClr>
                </a:solidFill>
              </a:rPr>
              <a:t>		</a:t>
            </a:r>
            <a:endParaRPr lang="zh-CN" altLang="en-US" sz="2800" dirty="0">
              <a:solidFill>
                <a:schemeClr val="tx2">
                  <a:satMod val="130000"/>
                </a:schemeClr>
              </a:solidFill>
            </a:endParaRPr>
          </a:p>
        </p:txBody>
      </p:sp>
      <p:sp>
        <p:nvSpPr>
          <p:cNvPr id="12291" name="副标题 3">
            <a:extLst>
              <a:ext uri="{FF2B5EF4-FFF2-40B4-BE49-F238E27FC236}">
                <a16:creationId xmlns:a16="http://schemas.microsoft.com/office/drawing/2014/main" id="{30148EAD-0C7F-0EB5-FA57-F44CF764C8EB}"/>
              </a:ext>
            </a:extLst>
          </p:cNvPr>
          <p:cNvSpPr>
            <a:spLocks noGrp="1"/>
          </p:cNvSpPr>
          <p:nvPr>
            <p:ph type="subTitle" idx="1"/>
          </p:nvPr>
        </p:nvSpPr>
        <p:spPr>
          <a:xfrm>
            <a:off x="1431925" y="1849438"/>
            <a:ext cx="7407275" cy="1752600"/>
          </a:xfrm>
        </p:spPr>
        <p:txBody>
          <a:bodyPr>
            <a:normAutofit/>
          </a:bodyPr>
          <a:lstStyle/>
          <a:p>
            <a:pPr eaLnBrk="1" fontAlgn="auto" hangingPunct="1">
              <a:spcAft>
                <a:spcPts val="0"/>
              </a:spcAft>
              <a:buFont typeface="Wingdings 2" panose="05020102010507070707"/>
              <a:buNone/>
              <a:defRPr/>
            </a:pPr>
            <a:r>
              <a:rPr lang="zh-CN" altLang="en-US"/>
              <a:t>第</a:t>
            </a:r>
            <a:r>
              <a:rPr lang="en-US" altLang="zh-CN"/>
              <a:t>8</a:t>
            </a:r>
            <a:r>
              <a:rPr lang="zh-CN" altLang="en-US"/>
              <a:t>章 设计、原型建立与构造</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内容占位符 2">
            <a:extLst>
              <a:ext uri="{FF2B5EF4-FFF2-40B4-BE49-F238E27FC236}">
                <a16:creationId xmlns:a16="http://schemas.microsoft.com/office/drawing/2014/main" id="{D6A628AD-B0A2-D368-891A-87B522EE600B}"/>
              </a:ext>
            </a:extLst>
          </p:cNvPr>
          <p:cNvSpPr>
            <a:spLocks noGrp="1" noChangeArrowheads="1"/>
          </p:cNvSpPr>
          <p:nvPr>
            <p:ph idx="1"/>
          </p:nvPr>
        </p:nvSpPr>
        <p:spPr>
          <a:xfrm>
            <a:off x="930275" y="1643063"/>
            <a:ext cx="7499350" cy="4800600"/>
          </a:xfrm>
        </p:spPr>
        <p:txBody>
          <a:bodyPr/>
          <a:lstStyle/>
          <a:p>
            <a:pPr eaLnBrk="1" hangingPunct="1"/>
            <a:r>
              <a:rPr lang="en-US" altLang="zh-CN"/>
              <a:t>                                      Jump</a:t>
            </a:r>
            <a:r>
              <a:rPr lang="zh-CN" altLang="en-US"/>
              <a:t>全景相机</a:t>
            </a:r>
            <a:endParaRPr lang="en-US" altLang="zh-CN"/>
          </a:p>
          <a:p>
            <a:pPr eaLnBrk="1" hangingPunct="1"/>
            <a:endParaRPr lang="en-US" altLang="zh-CN"/>
          </a:p>
          <a:p>
            <a:pPr eaLnBrk="1" hangingPunct="1"/>
            <a:endParaRPr lang="en-US" altLang="zh-CN"/>
          </a:p>
          <a:p>
            <a:pPr eaLnBrk="1" hangingPunct="1"/>
            <a:endParaRPr lang="en-US" altLang="zh-CN"/>
          </a:p>
          <a:p>
            <a:pPr eaLnBrk="1" hangingPunct="1"/>
            <a:endParaRPr lang="en-US" altLang="zh-CN"/>
          </a:p>
          <a:p>
            <a:pPr eaLnBrk="1" hangingPunct="1"/>
            <a:r>
              <a:rPr lang="zh-CN" altLang="en-US" sz="2800" b="1"/>
              <a:t>纸板原型</a:t>
            </a:r>
            <a:endParaRPr lang="en-US" altLang="zh-CN" sz="2800" b="1"/>
          </a:p>
          <a:p>
            <a:pPr eaLnBrk="1" hangingPunct="1"/>
            <a:endParaRPr lang="zh-CN" altLang="en-US"/>
          </a:p>
        </p:txBody>
      </p:sp>
      <p:sp>
        <p:nvSpPr>
          <p:cNvPr id="20482" name="灯片编号占位符 3">
            <a:extLst>
              <a:ext uri="{FF2B5EF4-FFF2-40B4-BE49-F238E27FC236}">
                <a16:creationId xmlns:a16="http://schemas.microsoft.com/office/drawing/2014/main" id="{E2E44BDA-5EC9-6D6A-4B12-7F544DB5993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1F766F9A-F787-4F2C-B5FC-CEB353BFD753}" type="slidenum">
              <a:rPr lang="en-US" altLang="zh-CN" sz="1200">
                <a:solidFill>
                  <a:srgbClr val="B5A788"/>
                </a:solidFill>
              </a:rPr>
              <a:pPr/>
              <a:t>10</a:t>
            </a:fld>
            <a:endParaRPr lang="en-US" altLang="zh-CN" sz="1200">
              <a:solidFill>
                <a:srgbClr val="B5A788"/>
              </a:solidFill>
            </a:endParaRPr>
          </a:p>
        </p:txBody>
      </p:sp>
      <p:pic>
        <p:nvPicPr>
          <p:cNvPr id="20483" name="Picture 2" descr="http://static.cnbetacdn.com/article/2016/0606/b5cf0284ac71086.jpg">
            <a:extLst>
              <a:ext uri="{FF2B5EF4-FFF2-40B4-BE49-F238E27FC236}">
                <a16:creationId xmlns:a16="http://schemas.microsoft.com/office/drawing/2014/main" id="{F793890C-D850-7E52-4E45-928DAB32F9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285750"/>
            <a:ext cx="3714750" cy="377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 name="AutoShape 8" descr="http://img3.imgtn.bdimg.com/it/u=826350877,713581814&amp;fm=11&amp;gp=0.jpg">
            <a:extLst>
              <a:ext uri="{FF2B5EF4-FFF2-40B4-BE49-F238E27FC236}">
                <a16:creationId xmlns:a16="http://schemas.microsoft.com/office/drawing/2014/main" id="{30F54CB7-D3FD-3828-CFAA-93229ECCD418}"/>
              </a:ext>
            </a:extLst>
          </p:cNvPr>
          <p:cNvSpPr>
            <a:spLocks noChangeAspect="1" noChangeArrowheads="1"/>
          </p:cNvSpPr>
          <p:nvPr/>
        </p:nvSpPr>
        <p:spPr bwMode="auto">
          <a:xfrm>
            <a:off x="4541838"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0485" name="AutoShape 10" descr="http://img3.imgtn.bdimg.com/it/u=826350877,713581814&amp;fm=11&amp;gp=0.jpg">
            <a:extLst>
              <a:ext uri="{FF2B5EF4-FFF2-40B4-BE49-F238E27FC236}">
                <a16:creationId xmlns:a16="http://schemas.microsoft.com/office/drawing/2014/main" id="{761A22B7-F5E5-D978-26AF-96C6097013D1}"/>
              </a:ext>
            </a:extLst>
          </p:cNvPr>
          <p:cNvSpPr>
            <a:spLocks noChangeAspect="1" noChangeArrowheads="1"/>
          </p:cNvSpPr>
          <p:nvPr/>
        </p:nvSpPr>
        <p:spPr bwMode="auto">
          <a:xfrm>
            <a:off x="4541838"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0486" name="AutoShape 12" descr="http://img3.imgtn.bdimg.com/it/u=826350877,713581814&amp;fm=11&amp;gp=0.jpg">
            <a:extLst>
              <a:ext uri="{FF2B5EF4-FFF2-40B4-BE49-F238E27FC236}">
                <a16:creationId xmlns:a16="http://schemas.microsoft.com/office/drawing/2014/main" id="{0B352B7F-C5C7-19CB-8B8A-7D983CEA81D2}"/>
              </a:ext>
            </a:extLst>
          </p:cNvPr>
          <p:cNvSpPr>
            <a:spLocks noChangeAspect="1" noChangeArrowheads="1"/>
          </p:cNvSpPr>
          <p:nvPr/>
        </p:nvSpPr>
        <p:spPr bwMode="auto">
          <a:xfrm>
            <a:off x="4541838"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0487" name="AutoShape 14" descr="http://img3.imgtn.bdimg.com/it/u=826350877,713581814&amp;fm=11&amp;gp=0.jpg">
            <a:extLst>
              <a:ext uri="{FF2B5EF4-FFF2-40B4-BE49-F238E27FC236}">
                <a16:creationId xmlns:a16="http://schemas.microsoft.com/office/drawing/2014/main" id="{188DE8AE-538D-54BB-6BD2-850A0560D68B}"/>
              </a:ext>
            </a:extLst>
          </p:cNvPr>
          <p:cNvSpPr>
            <a:spLocks noChangeAspect="1" noChangeArrowheads="1"/>
          </p:cNvSpPr>
          <p:nvPr/>
        </p:nvSpPr>
        <p:spPr bwMode="auto">
          <a:xfrm>
            <a:off x="4541838"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0488" name="AutoShape 16" descr="http://img3.imgtn.bdimg.com/it/u=826350877,713581814&amp;fm=11&amp;gp=0.jpg">
            <a:extLst>
              <a:ext uri="{FF2B5EF4-FFF2-40B4-BE49-F238E27FC236}">
                <a16:creationId xmlns:a16="http://schemas.microsoft.com/office/drawing/2014/main" id="{612466F5-B783-AD59-1EB1-226FDEADCB4B}"/>
              </a:ext>
            </a:extLst>
          </p:cNvPr>
          <p:cNvSpPr>
            <a:spLocks noChangeAspect="1" noChangeArrowheads="1"/>
          </p:cNvSpPr>
          <p:nvPr/>
        </p:nvSpPr>
        <p:spPr bwMode="auto">
          <a:xfrm>
            <a:off x="4541838"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pic>
        <p:nvPicPr>
          <p:cNvPr id="20489" name="Picture 18" descr="https://timgsa.baidu.com/timg?image&amp;quality=80&amp;size=b9999_10000&amp;sec=1495198497125&amp;di=69c57a8a6d41def1eea406b44eddbcaf&amp;imgtype=0&amp;src=http%3A%2F%2Fimage.uczzd.cn%2F6792788732356501023.jpeg%3Fid%3D0">
            <a:extLst>
              <a:ext uri="{FF2B5EF4-FFF2-40B4-BE49-F238E27FC236}">
                <a16:creationId xmlns:a16="http://schemas.microsoft.com/office/drawing/2014/main" id="{D1A98810-A685-97D5-D849-ADFF1ADFDB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3214688"/>
            <a:ext cx="5715000" cy="337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a:extLst>
              <a:ext uri="{FF2B5EF4-FFF2-40B4-BE49-F238E27FC236}">
                <a16:creationId xmlns:a16="http://schemas.microsoft.com/office/drawing/2014/main" id="{4E5A463E-CBDF-94D6-B8B6-F26DC4A44694}"/>
              </a:ext>
            </a:extLst>
          </p:cNvPr>
          <p:cNvSpPr>
            <a:spLocks noGrp="1"/>
          </p:cNvSpPr>
          <p:nvPr>
            <p:ph type="title"/>
          </p:nvPr>
        </p:nvSpPr>
        <p:spPr/>
        <p:txBody>
          <a:bodyPr/>
          <a:lstStyle/>
          <a:p>
            <a:pPr eaLnBrk="1" fontAlgn="auto" hangingPunct="1">
              <a:spcAft>
                <a:spcPts val="0"/>
              </a:spcAft>
              <a:defRPr/>
            </a:pPr>
            <a:endParaRPr lang="zh-CN" altLang="en-US">
              <a:solidFill>
                <a:schemeClr val="tx2">
                  <a:satMod val="130000"/>
                </a:schemeClr>
              </a:solidFill>
            </a:endParaRPr>
          </a:p>
        </p:txBody>
      </p:sp>
      <p:sp>
        <p:nvSpPr>
          <p:cNvPr id="21506" name="内容占位符 2">
            <a:extLst>
              <a:ext uri="{FF2B5EF4-FFF2-40B4-BE49-F238E27FC236}">
                <a16:creationId xmlns:a16="http://schemas.microsoft.com/office/drawing/2014/main" id="{0EFA589B-6264-FD48-C23C-E6A0493C9335}"/>
              </a:ext>
            </a:extLst>
          </p:cNvPr>
          <p:cNvSpPr>
            <a:spLocks noGrp="1" noChangeArrowheads="1"/>
          </p:cNvSpPr>
          <p:nvPr>
            <p:ph idx="1"/>
          </p:nvPr>
        </p:nvSpPr>
        <p:spPr>
          <a:xfrm>
            <a:off x="1071563" y="1447800"/>
            <a:ext cx="7499350" cy="4800600"/>
          </a:xfrm>
        </p:spPr>
        <p:txBody>
          <a:bodyPr/>
          <a:lstStyle/>
          <a:p>
            <a:pPr lvl="1" eaLnBrk="1" hangingPunct="1">
              <a:lnSpc>
                <a:spcPct val="90000"/>
              </a:lnSpc>
            </a:pPr>
            <a:r>
              <a:rPr lang="en-US" altLang="zh-CN"/>
              <a:t>Powerpoint</a:t>
            </a:r>
            <a:r>
              <a:rPr lang="zh-CN" altLang="en-US">
                <a:solidFill>
                  <a:srgbClr val="FF0000"/>
                </a:solidFill>
              </a:rPr>
              <a:t>幻灯片</a:t>
            </a:r>
            <a:endParaRPr lang="en-US" altLang="zh-CN">
              <a:solidFill>
                <a:srgbClr val="FF0000"/>
              </a:solidFill>
            </a:endParaRPr>
          </a:p>
          <a:p>
            <a:pPr lvl="1" eaLnBrk="1" hangingPunct="1">
              <a:lnSpc>
                <a:spcPct val="90000"/>
              </a:lnSpc>
              <a:buFont typeface="Wingdings 3" panose="05040102010807070707" pitchFamily="82" charset="2"/>
              <a:buNone/>
            </a:pPr>
            <a:endParaRPr lang="zh-CN" altLang="en-US"/>
          </a:p>
          <a:p>
            <a:pPr lvl="1" eaLnBrk="1" hangingPunct="1">
              <a:lnSpc>
                <a:spcPct val="90000"/>
              </a:lnSpc>
            </a:pPr>
            <a:r>
              <a:rPr lang="zh-CN" altLang="en-US"/>
              <a:t>一段模拟用户如何使用系统的</a:t>
            </a:r>
            <a:r>
              <a:rPr lang="zh-CN" altLang="en-US">
                <a:solidFill>
                  <a:srgbClr val="FF0000"/>
                </a:solidFill>
              </a:rPr>
              <a:t>视频</a:t>
            </a:r>
            <a:endParaRPr lang="en-US" altLang="zh-CN">
              <a:solidFill>
                <a:srgbClr val="FF0000"/>
              </a:solidFill>
            </a:endParaRPr>
          </a:p>
          <a:p>
            <a:pPr lvl="1" eaLnBrk="1" hangingPunct="1">
              <a:lnSpc>
                <a:spcPct val="90000"/>
              </a:lnSpc>
              <a:buFont typeface="Wingdings 3" panose="05040102010807070707" pitchFamily="82" charset="2"/>
              <a:buNone/>
            </a:pPr>
            <a:endParaRPr lang="zh-CN" altLang="en-US"/>
          </a:p>
          <a:p>
            <a:pPr lvl="1" eaLnBrk="1" hangingPunct="1">
              <a:lnSpc>
                <a:spcPct val="90000"/>
              </a:lnSpc>
            </a:pPr>
            <a:r>
              <a:rPr lang="zh-CN" altLang="en-US">
                <a:solidFill>
                  <a:srgbClr val="FF0000"/>
                </a:solidFill>
              </a:rPr>
              <a:t>木制</a:t>
            </a:r>
            <a:r>
              <a:rPr lang="zh-CN" altLang="en-US"/>
              <a:t>模型（如</a:t>
            </a:r>
            <a:r>
              <a:rPr lang="en-US" altLang="zh-CN"/>
              <a:t>PalmPilot</a:t>
            </a:r>
            <a:r>
              <a:rPr lang="zh-CN" altLang="en-US"/>
              <a:t>，用来获得拥有该设备的体验）</a:t>
            </a:r>
            <a:endParaRPr lang="en-US" altLang="zh-CN"/>
          </a:p>
          <a:p>
            <a:pPr lvl="1" eaLnBrk="1" hangingPunct="1">
              <a:lnSpc>
                <a:spcPct val="90000"/>
              </a:lnSpc>
              <a:buFont typeface="Wingdings 3" panose="05040102010807070707" pitchFamily="82" charset="2"/>
              <a:buNone/>
            </a:pPr>
            <a:endParaRPr lang="zh-CN" altLang="en-US"/>
          </a:p>
          <a:p>
            <a:pPr lvl="1" eaLnBrk="1" hangingPunct="1">
              <a:lnSpc>
                <a:spcPct val="90000"/>
              </a:lnSpc>
            </a:pPr>
            <a:r>
              <a:rPr lang="zh-CN" altLang="en-US"/>
              <a:t>有限功能模拟</a:t>
            </a:r>
            <a:r>
              <a:rPr lang="zh-CN" altLang="en-US">
                <a:solidFill>
                  <a:srgbClr val="FF0000"/>
                </a:solidFill>
              </a:rPr>
              <a:t>软件</a:t>
            </a:r>
          </a:p>
          <a:p>
            <a:pPr eaLnBrk="1" hangingPunct="1"/>
            <a:endParaRPr lang="zh-CN" altLang="en-US"/>
          </a:p>
        </p:txBody>
      </p:sp>
      <p:sp>
        <p:nvSpPr>
          <p:cNvPr id="21507" name="灯片编号占位符 3">
            <a:extLst>
              <a:ext uri="{FF2B5EF4-FFF2-40B4-BE49-F238E27FC236}">
                <a16:creationId xmlns:a16="http://schemas.microsoft.com/office/drawing/2014/main" id="{EDC53759-8D3D-FECA-EF33-36AB7A22587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8AC2BA6D-947F-458F-BBA9-A06FEFC3CF5A}" type="slidenum">
              <a:rPr lang="en-US" altLang="zh-CN" sz="1200">
                <a:solidFill>
                  <a:srgbClr val="B5A788"/>
                </a:solidFill>
              </a:rPr>
              <a:pPr/>
              <a:t>11</a:t>
            </a:fld>
            <a:endParaRPr lang="en-US" altLang="zh-CN" sz="1200">
              <a:solidFill>
                <a:srgbClr val="B5A788"/>
              </a:solidFill>
            </a:endParaRPr>
          </a:p>
        </p:txBody>
      </p:sp>
      <p:pic>
        <p:nvPicPr>
          <p:cNvPr id="21508" name="Picture 5">
            <a:extLst>
              <a:ext uri="{FF2B5EF4-FFF2-40B4-BE49-F238E27FC236}">
                <a16:creationId xmlns:a16="http://schemas.microsoft.com/office/drawing/2014/main" id="{94CCE4F8-7AB7-E796-0F27-CA78AE7BBF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9188" y="4143375"/>
            <a:ext cx="4100512" cy="257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47969C4E-1646-E68E-E443-D6D3E5470F8E}"/>
              </a:ext>
            </a:extLst>
          </p:cNvPr>
          <p:cNvSpPr>
            <a:spLocks noGrp="1" noChangeArrowheads="1"/>
          </p:cNvSpPr>
          <p:nvPr>
            <p:ph type="title"/>
          </p:nvPr>
        </p:nvSpPr>
        <p:spPr/>
        <p:txBody>
          <a:bodyPr/>
          <a:lstStyle/>
          <a:p>
            <a:pPr eaLnBrk="1" fontAlgn="auto" hangingPunct="1">
              <a:spcAft>
                <a:spcPts val="0"/>
              </a:spcAft>
              <a:defRPr/>
            </a:pPr>
            <a:r>
              <a:rPr lang="en-US" altLang="zh-CN" dirty="0">
                <a:solidFill>
                  <a:schemeClr val="tx2">
                    <a:satMod val="130000"/>
                  </a:schemeClr>
                </a:solidFill>
              </a:rPr>
              <a:t>8.2.2 </a:t>
            </a:r>
            <a:r>
              <a:rPr lang="zh-CN" altLang="en-US" dirty="0">
                <a:solidFill>
                  <a:schemeClr val="tx2">
                    <a:satMod val="130000"/>
                  </a:schemeClr>
                </a:solidFill>
              </a:rPr>
              <a:t>为什么要建立原型</a:t>
            </a:r>
          </a:p>
        </p:txBody>
      </p:sp>
      <p:sp>
        <p:nvSpPr>
          <p:cNvPr id="23555" name="Rectangle 3">
            <a:extLst>
              <a:ext uri="{FF2B5EF4-FFF2-40B4-BE49-F238E27FC236}">
                <a16:creationId xmlns:a16="http://schemas.microsoft.com/office/drawing/2014/main" id="{32389774-2B29-08C1-F063-AC0BDB168745}"/>
              </a:ext>
            </a:extLst>
          </p:cNvPr>
          <p:cNvSpPr>
            <a:spLocks noGrp="1" noChangeArrowheads="1"/>
          </p:cNvSpPr>
          <p:nvPr>
            <p:ph idx="1"/>
          </p:nvPr>
        </p:nvSpPr>
        <p:spPr>
          <a:xfrm>
            <a:off x="957263" y="1714500"/>
            <a:ext cx="8686800" cy="4525963"/>
          </a:xfrm>
        </p:spPr>
        <p:txBody>
          <a:bodyPr>
            <a:normAutofit lnSpcReduction="10000"/>
          </a:bodyPr>
          <a:lstStyle/>
          <a:p>
            <a:pPr marL="365760" indent="-283210" eaLnBrk="1" fontAlgn="auto" hangingPunct="1">
              <a:spcAft>
                <a:spcPts val="0"/>
              </a:spcAft>
              <a:buFont typeface="Wingdings 2" panose="05020102010507070707"/>
              <a:buChar char=""/>
              <a:defRPr/>
            </a:pPr>
            <a:r>
              <a:rPr lang="zh-CN" altLang="en-US" dirty="0">
                <a:solidFill>
                  <a:srgbClr val="FF0000"/>
                </a:solidFill>
              </a:rPr>
              <a:t>评估设计</a:t>
            </a:r>
            <a:r>
              <a:rPr lang="zh-CN" altLang="en-US" dirty="0"/>
              <a:t>，</a:t>
            </a:r>
            <a:r>
              <a:rPr lang="zh-CN" altLang="en-US" dirty="0">
                <a:solidFill>
                  <a:srgbClr val="FF0000"/>
                </a:solidFill>
              </a:rPr>
              <a:t>发现问题</a:t>
            </a:r>
          </a:p>
          <a:p>
            <a:pPr marL="640080" lvl="1" indent="-237490" eaLnBrk="1" fontAlgn="auto" hangingPunct="1">
              <a:spcAft>
                <a:spcPts val="0"/>
              </a:spcAft>
              <a:buFont typeface="Verdana" panose="020B0604030504040204"/>
              <a:buChar char="◦"/>
              <a:defRPr/>
            </a:pPr>
            <a:r>
              <a:rPr lang="zh-CN" altLang="en-US" dirty="0"/>
              <a:t>与文档相比，更容易观察和与原型进行交互</a:t>
            </a:r>
          </a:p>
          <a:p>
            <a:pPr marL="640080" lvl="1" indent="-237490" eaLnBrk="1" fontAlgn="auto" hangingPunct="1">
              <a:spcAft>
                <a:spcPts val="0"/>
              </a:spcAft>
              <a:buFont typeface="Verdana" panose="020B0604030504040204"/>
              <a:buChar char="◦"/>
              <a:defRPr/>
            </a:pPr>
            <a:r>
              <a:rPr lang="zh-CN" altLang="en-US" dirty="0"/>
              <a:t>有效地交流</a:t>
            </a:r>
          </a:p>
          <a:p>
            <a:pPr marL="640080" lvl="1" indent="-237490" eaLnBrk="1" fontAlgn="auto" hangingPunct="1">
              <a:spcAft>
                <a:spcPts val="0"/>
              </a:spcAft>
              <a:buFont typeface="Verdana" panose="020B0604030504040204"/>
              <a:buChar char="◦"/>
              <a:defRPr/>
            </a:pPr>
            <a:r>
              <a:rPr lang="zh-CN" altLang="en-US" dirty="0"/>
              <a:t>设计思想</a:t>
            </a:r>
            <a:endParaRPr lang="en-US" altLang="zh-CN" dirty="0"/>
          </a:p>
          <a:p>
            <a:pPr marL="640080" lvl="1" indent="-237490" eaLnBrk="1" fontAlgn="auto" hangingPunct="1">
              <a:spcAft>
                <a:spcPts val="0"/>
              </a:spcAft>
              <a:buFont typeface="Verdana" panose="020B0604030504040204"/>
              <a:buChar char="◦"/>
              <a:defRPr/>
            </a:pPr>
            <a:endParaRPr lang="zh-CN" altLang="en-US" dirty="0"/>
          </a:p>
          <a:p>
            <a:pPr marL="365760" indent="-283210" eaLnBrk="1" fontAlgn="auto" hangingPunct="1">
              <a:spcAft>
                <a:spcPts val="0"/>
              </a:spcAft>
              <a:buFont typeface="Wingdings 2" panose="05020102010507070707"/>
              <a:buChar char=""/>
              <a:defRPr/>
            </a:pPr>
            <a:r>
              <a:rPr lang="zh-CN" altLang="en-US" dirty="0"/>
              <a:t>支持在</a:t>
            </a:r>
            <a:r>
              <a:rPr lang="zh-CN" altLang="en-US" dirty="0">
                <a:solidFill>
                  <a:srgbClr val="FF0000"/>
                </a:solidFill>
              </a:rPr>
              <a:t>候选方案中做出选择</a:t>
            </a:r>
            <a:endParaRPr lang="en-US" altLang="zh-CN" dirty="0">
              <a:solidFill>
                <a:srgbClr val="FF0000"/>
              </a:solidFill>
            </a:endParaRPr>
          </a:p>
          <a:p>
            <a:pPr marL="365760" indent="-283210" eaLnBrk="1" fontAlgn="auto" hangingPunct="1">
              <a:spcAft>
                <a:spcPts val="0"/>
              </a:spcAft>
              <a:buFont typeface="Wingdings 2" panose="05020102010507070707"/>
              <a:buChar char=""/>
              <a:defRPr/>
            </a:pPr>
            <a:endParaRPr lang="zh-CN" altLang="en-US" dirty="0"/>
          </a:p>
          <a:p>
            <a:pPr marL="365760" indent="-283210" eaLnBrk="1" fontAlgn="auto" hangingPunct="1">
              <a:spcAft>
                <a:spcPts val="0"/>
              </a:spcAft>
              <a:buFont typeface="Wingdings 2" panose="05020102010507070707"/>
              <a:buChar char=""/>
              <a:defRPr/>
            </a:pPr>
            <a:r>
              <a:rPr lang="zh-CN" altLang="en-US" dirty="0"/>
              <a:t>选择何种类型的原型</a:t>
            </a:r>
            <a:r>
              <a:rPr lang="en-US" altLang="zh-CN" dirty="0"/>
              <a:t>?</a:t>
            </a:r>
          </a:p>
          <a:p>
            <a:pPr marL="365760" indent="-283210" eaLnBrk="1" fontAlgn="auto" hangingPunct="1">
              <a:spcAft>
                <a:spcPts val="0"/>
              </a:spcAft>
              <a:buFont typeface="Wingdings 3" panose="05040102010807070707" pitchFamily="18" charset="2"/>
              <a:buNone/>
              <a:defRPr/>
            </a:pPr>
            <a:r>
              <a:rPr lang="en-US" altLang="zh-CN" dirty="0"/>
              <a:t>           </a:t>
            </a:r>
            <a:r>
              <a:rPr lang="zh-CN" altLang="en-US" dirty="0"/>
              <a:t>取决于</a:t>
            </a:r>
            <a:r>
              <a:rPr lang="zh-CN" altLang="en-US" dirty="0">
                <a:solidFill>
                  <a:srgbClr val="FF0000"/>
                </a:solidFill>
              </a:rPr>
              <a:t>使用它们的目的</a:t>
            </a:r>
          </a:p>
        </p:txBody>
      </p:sp>
      <p:sp>
        <p:nvSpPr>
          <p:cNvPr id="22531" name="灯片编号占位符 3">
            <a:extLst>
              <a:ext uri="{FF2B5EF4-FFF2-40B4-BE49-F238E27FC236}">
                <a16:creationId xmlns:a16="http://schemas.microsoft.com/office/drawing/2014/main" id="{792B90ED-F128-4B5B-B46C-9F47D949D2C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AA99A6B0-5789-4359-BC68-0C92095EA6A9}" type="slidenum">
              <a:rPr lang="en-US" altLang="zh-CN" sz="1200">
                <a:solidFill>
                  <a:srgbClr val="B5A788"/>
                </a:solidFill>
              </a:rPr>
              <a:pPr/>
              <a:t>12</a:t>
            </a:fld>
            <a:endParaRPr lang="en-US" altLang="zh-CN" sz="1200">
              <a:solidFill>
                <a:srgbClr val="B5A788"/>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灯片编号占位符 3">
            <a:extLst>
              <a:ext uri="{FF2B5EF4-FFF2-40B4-BE49-F238E27FC236}">
                <a16:creationId xmlns:a16="http://schemas.microsoft.com/office/drawing/2014/main" id="{A2047DCC-6B1C-20FE-0CB9-C20DEB103BE9}"/>
              </a:ext>
            </a:extLst>
          </p:cNvPr>
          <p:cNvSpPr>
            <a:spLocks noGrp="1" noChangeArrowheads="1"/>
          </p:cNvSpPr>
          <p:nvPr>
            <p:ph type="sldNum" sz="quarter" idx="12"/>
          </p:nvPr>
        </p:nvSpPr>
        <p:spPr bwMode="auto">
          <a:xfrm>
            <a:off x="7143750" y="6357938"/>
            <a:ext cx="588963"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A96AF630-503D-4302-A1C8-309C280E8D02}" type="slidenum">
              <a:rPr lang="en-US" altLang="zh-CN" sz="1200">
                <a:solidFill>
                  <a:srgbClr val="B5A788"/>
                </a:solidFill>
              </a:rPr>
              <a:pPr/>
              <a:t>13</a:t>
            </a:fld>
            <a:endParaRPr lang="en-US" altLang="zh-CN" sz="1200">
              <a:solidFill>
                <a:srgbClr val="B5A788"/>
              </a:solidFill>
            </a:endParaRPr>
          </a:p>
        </p:txBody>
      </p:sp>
      <p:grpSp>
        <p:nvGrpSpPr>
          <p:cNvPr id="23554" name="组合 15">
            <a:extLst>
              <a:ext uri="{FF2B5EF4-FFF2-40B4-BE49-F238E27FC236}">
                <a16:creationId xmlns:a16="http://schemas.microsoft.com/office/drawing/2014/main" id="{AD197C1E-A91C-9855-963D-BF1D1386C455}"/>
              </a:ext>
            </a:extLst>
          </p:cNvPr>
          <p:cNvGrpSpPr>
            <a:grpSpLocks/>
          </p:cNvGrpSpPr>
          <p:nvPr/>
        </p:nvGrpSpPr>
        <p:grpSpPr bwMode="auto">
          <a:xfrm>
            <a:off x="982663" y="428625"/>
            <a:ext cx="7875587" cy="5572125"/>
            <a:chOff x="2285984" y="1657351"/>
            <a:chExt cx="5486477" cy="4411582"/>
          </a:xfrm>
        </p:grpSpPr>
        <p:sp>
          <p:nvSpPr>
            <p:cNvPr id="23555" name="TextBox 4">
              <a:extLst>
                <a:ext uri="{FF2B5EF4-FFF2-40B4-BE49-F238E27FC236}">
                  <a16:creationId xmlns:a16="http://schemas.microsoft.com/office/drawing/2014/main" id="{8BDBDA55-79A8-A726-0281-71D3ED3A2B0C}"/>
                </a:ext>
              </a:extLst>
            </p:cNvPr>
            <p:cNvSpPr txBox="1">
              <a:spLocks noChangeArrowheads="1"/>
            </p:cNvSpPr>
            <p:nvPr/>
          </p:nvSpPr>
          <p:spPr bwMode="auto">
            <a:xfrm>
              <a:off x="2285984" y="3571876"/>
              <a:ext cx="1714500" cy="721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nSpc>
                  <a:spcPts val="3200"/>
                </a:lnSpc>
                <a:spcBef>
                  <a:spcPts val="800"/>
                </a:spcBef>
              </a:pPr>
              <a:r>
                <a:rPr lang="zh-CN" altLang="en-US" sz="2300" b="1">
                  <a:latin typeface="微软雅黑" panose="020B0503020204020204" pitchFamily="34" charset="-122"/>
                  <a:ea typeface="微软雅黑" panose="020B0503020204020204" pitchFamily="34" charset="-122"/>
                </a:rPr>
                <a:t>按原型表达产品的</a:t>
              </a:r>
              <a:r>
                <a:rPr lang="zh-CN" altLang="en-US" sz="2300" b="1">
                  <a:solidFill>
                    <a:srgbClr val="FF0000"/>
                  </a:solidFill>
                  <a:latin typeface="微软雅黑" panose="020B0503020204020204" pitchFamily="34" charset="-122"/>
                  <a:ea typeface="微软雅黑" panose="020B0503020204020204" pitchFamily="34" charset="-122"/>
                </a:rPr>
                <a:t>真实程度</a:t>
              </a:r>
            </a:p>
          </p:txBody>
        </p:sp>
        <p:sp>
          <p:nvSpPr>
            <p:cNvPr id="8" name="TextBox 54">
              <a:extLst>
                <a:ext uri="{FF2B5EF4-FFF2-40B4-BE49-F238E27FC236}">
                  <a16:creationId xmlns:a16="http://schemas.microsoft.com/office/drawing/2014/main" id="{C284B273-2AD2-7399-C768-5347CC4B885B}"/>
                </a:ext>
              </a:extLst>
            </p:cNvPr>
            <p:cNvSpPr txBox="1">
              <a:spLocks noChangeArrowheads="1"/>
            </p:cNvSpPr>
            <p:nvPr/>
          </p:nvSpPr>
          <p:spPr bwMode="auto">
            <a:xfrm>
              <a:off x="2476203" y="1657351"/>
              <a:ext cx="4668095" cy="403453"/>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auto" hangingPunct="1">
                <a:lnSpc>
                  <a:spcPts val="3200"/>
                </a:lnSpc>
                <a:spcBef>
                  <a:spcPts val="800"/>
                </a:spcBef>
                <a:spcAft>
                  <a:spcPts val="0"/>
                </a:spcAft>
                <a:buFontTx/>
                <a:buNone/>
                <a:defRPr/>
              </a:pPr>
              <a:endParaRPr kumimoji="1" lang="zh-CN" altLang="en-US" sz="2100" b="1" dirty="0">
                <a:solidFill>
                  <a:srgbClr val="0070C0"/>
                </a:solidFill>
                <a:latin typeface="+mn-ea"/>
                <a:ea typeface="+mn-ea"/>
              </a:endParaRPr>
            </a:p>
          </p:txBody>
        </p:sp>
        <p:sp>
          <p:nvSpPr>
            <p:cNvPr id="9" name="TextBox 8">
              <a:extLst>
                <a:ext uri="{FF2B5EF4-FFF2-40B4-BE49-F238E27FC236}">
                  <a16:creationId xmlns:a16="http://schemas.microsoft.com/office/drawing/2014/main" id="{1F780B64-418B-3496-0245-16E5DC90858B}"/>
                </a:ext>
              </a:extLst>
            </p:cNvPr>
            <p:cNvSpPr txBox="1"/>
            <p:nvPr/>
          </p:nvSpPr>
          <p:spPr>
            <a:xfrm>
              <a:off x="4276643" y="1883586"/>
              <a:ext cx="3233715" cy="799364"/>
            </a:xfrm>
            <a:prstGeom prst="rect">
              <a:avLst/>
            </a:prstGeom>
            <a:noFill/>
            <a:ln w="12700">
              <a:noFill/>
              <a:prstDash val="sysDash"/>
            </a:ln>
          </p:spPr>
          <p:style>
            <a:lnRef idx="2">
              <a:schemeClr val="accent5"/>
            </a:lnRef>
            <a:fillRef idx="1">
              <a:schemeClr val="lt1"/>
            </a:fillRef>
            <a:effectRef idx="0">
              <a:schemeClr val="accent5"/>
            </a:effectRef>
            <a:fontRef idx="minor">
              <a:schemeClr val="dk1"/>
            </a:fontRef>
          </p:style>
          <p:txBody>
            <a:bodyPr lIns="121917" tIns="60958" rIns="121917" bIns="60958">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fontAlgn="auto">
                <a:lnSpc>
                  <a:spcPct val="120000"/>
                </a:lnSpc>
                <a:spcBef>
                  <a:spcPts val="0"/>
                </a:spcBef>
                <a:spcAft>
                  <a:spcPts val="0"/>
                </a:spcAft>
                <a:buFontTx/>
                <a:buNone/>
                <a:defRPr/>
              </a:pPr>
              <a:r>
                <a:rPr kumimoji="0" lang="zh-CN" altLang="en-US" b="1" dirty="0">
                  <a:solidFill>
                    <a:srgbClr val="0070C0"/>
                  </a:solidFill>
                  <a:latin typeface="微软雅黑" panose="020B0503020204020204" pitchFamily="34" charset="-122"/>
                  <a:ea typeface="微软雅黑" panose="020B0503020204020204" pitchFamily="34" charset="-122"/>
                  <a:sym typeface="+mn-ea"/>
                </a:rPr>
                <a:t>低保真原型</a:t>
              </a:r>
              <a:endParaRPr kumimoji="0" lang="en-US" altLang="zh-CN" b="1" dirty="0">
                <a:solidFill>
                  <a:srgbClr val="0070C0"/>
                </a:solidFill>
                <a:latin typeface="微软雅黑" panose="020B0503020204020204" pitchFamily="34" charset="-122"/>
                <a:cs typeface="Arial" panose="020B0604020202020204" pitchFamily="34" charset="0"/>
                <a:sym typeface="+mn-ea"/>
              </a:endParaRPr>
            </a:p>
            <a:p>
              <a:pPr algn="ctr" fontAlgn="auto">
                <a:lnSpc>
                  <a:spcPct val="120000"/>
                </a:lnSpc>
                <a:spcBef>
                  <a:spcPts val="0"/>
                </a:spcBef>
                <a:spcAft>
                  <a:spcPts val="0"/>
                </a:spcAft>
                <a:buFontTx/>
                <a:buNone/>
                <a:defRPr/>
              </a:pPr>
              <a:r>
                <a:rPr kumimoji="0" lang="en-US" altLang="zh-CN" dirty="0">
                  <a:solidFill>
                    <a:srgbClr val="7F7F7F"/>
                  </a:solidFill>
                  <a:latin typeface="微软雅黑" panose="020B0503020204020204" pitchFamily="34" charset="-122"/>
                  <a:cs typeface="Arial" panose="020B0604020202020204" pitchFamily="34" charset="0"/>
                  <a:sym typeface="+mn-ea"/>
                </a:rPr>
                <a:t>low-fidelity prototype</a:t>
              </a:r>
              <a:endParaRPr kumimoji="0" lang="zh-CN" altLang="en-US" dirty="0">
                <a:solidFill>
                  <a:srgbClr val="7F7F7F"/>
                </a:solidFill>
                <a:latin typeface="微软雅黑" panose="020B0503020204020204" pitchFamily="34" charset="-122"/>
                <a:ea typeface="微软雅黑" panose="020B0503020204020204" pitchFamily="34" charset="-122"/>
                <a:sym typeface="+mn-ea"/>
              </a:endParaRPr>
            </a:p>
          </p:txBody>
        </p:sp>
        <p:sp>
          <p:nvSpPr>
            <p:cNvPr id="23558" name="矩形 9">
              <a:extLst>
                <a:ext uri="{FF2B5EF4-FFF2-40B4-BE49-F238E27FC236}">
                  <a16:creationId xmlns:a16="http://schemas.microsoft.com/office/drawing/2014/main" id="{45CC74C0-3735-43F4-6EDB-B2D54C4EC4EB}"/>
                </a:ext>
              </a:extLst>
            </p:cNvPr>
            <p:cNvSpPr>
              <a:spLocks noChangeArrowheads="1"/>
            </p:cNvSpPr>
            <p:nvPr/>
          </p:nvSpPr>
          <p:spPr bwMode="auto">
            <a:xfrm>
              <a:off x="4576300" y="2600772"/>
              <a:ext cx="3084284" cy="923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l">
                <a:lnSpc>
                  <a:spcPct val="150000"/>
                </a:lnSpc>
                <a:spcBef>
                  <a:spcPts val="800"/>
                </a:spcBef>
              </a:pPr>
              <a:r>
                <a:rPr lang="zh-CN" altLang="en-US">
                  <a:solidFill>
                    <a:srgbClr val="000000"/>
                  </a:solidFill>
                  <a:latin typeface="微软雅黑" panose="020B0503020204020204" pitchFamily="34" charset="-122"/>
                  <a:ea typeface="微软雅黑" panose="020B0503020204020204" pitchFamily="34" charset="-122"/>
                </a:rPr>
                <a:t>用简单的方式来快速、近似地表示产品概念。</a:t>
              </a:r>
              <a:endParaRPr lang="zh-CN" altLang="en-US" b="1">
                <a:solidFill>
                  <a:srgbClr val="E46C0A"/>
                </a:solidFill>
                <a:latin typeface="微软雅黑" panose="020B0503020204020204" pitchFamily="34" charset="-122"/>
                <a:ea typeface="微软雅黑" panose="020B0503020204020204" pitchFamily="34" charset="-122"/>
              </a:endParaRPr>
            </a:p>
          </p:txBody>
        </p:sp>
        <p:sp>
          <p:nvSpPr>
            <p:cNvPr id="11" name="TextBox 10">
              <a:extLst>
                <a:ext uri="{FF2B5EF4-FFF2-40B4-BE49-F238E27FC236}">
                  <a16:creationId xmlns:a16="http://schemas.microsoft.com/office/drawing/2014/main" id="{69621A35-F326-DAE1-6E3D-95C2FCE3C95F}"/>
                </a:ext>
              </a:extLst>
            </p:cNvPr>
            <p:cNvSpPr txBox="1"/>
            <p:nvPr/>
          </p:nvSpPr>
          <p:spPr>
            <a:xfrm>
              <a:off x="4525475" y="4881200"/>
              <a:ext cx="2857702" cy="769199"/>
            </a:xfrm>
            <a:prstGeom prst="rect">
              <a:avLst/>
            </a:prstGeom>
            <a:noFill/>
            <a:ln w="12700">
              <a:noFill/>
              <a:prstDash val="sysDash"/>
            </a:ln>
          </p:spPr>
          <p:style>
            <a:lnRef idx="2">
              <a:schemeClr val="accent5"/>
            </a:lnRef>
            <a:fillRef idx="1">
              <a:schemeClr val="lt1"/>
            </a:fillRef>
            <a:effectRef idx="0">
              <a:schemeClr val="accent5"/>
            </a:effectRef>
            <a:fontRef idx="minor">
              <a:schemeClr val="dk1"/>
            </a:fontRef>
          </p:style>
          <p:txBody>
            <a:bodyPr lIns="121917" tIns="60958" rIns="121917" bIns="60958">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fontAlgn="auto">
                <a:lnSpc>
                  <a:spcPct val="120000"/>
                </a:lnSpc>
                <a:spcBef>
                  <a:spcPts val="0"/>
                </a:spcBef>
                <a:spcAft>
                  <a:spcPts val="0"/>
                </a:spcAft>
                <a:buFontTx/>
                <a:buNone/>
                <a:defRPr/>
              </a:pPr>
              <a:r>
                <a:rPr kumimoji="0" lang="zh-CN" altLang="en-US" b="1" dirty="0">
                  <a:solidFill>
                    <a:srgbClr val="0070C0"/>
                  </a:solidFill>
                  <a:latin typeface="微软雅黑" panose="020B0503020204020204" pitchFamily="34" charset="-122"/>
                  <a:ea typeface="微软雅黑" panose="020B0503020204020204" pitchFamily="34" charset="-122"/>
                  <a:sym typeface="+mn-ea"/>
                </a:rPr>
                <a:t>高保真原型</a:t>
              </a:r>
              <a:endParaRPr kumimoji="0" lang="en-US" altLang="zh-CN" b="1" dirty="0">
                <a:solidFill>
                  <a:srgbClr val="0070C0"/>
                </a:solidFill>
                <a:latin typeface="微软雅黑" panose="020B0503020204020204" pitchFamily="34" charset="-122"/>
                <a:cs typeface="Arial" panose="020B0604020202020204" pitchFamily="34" charset="0"/>
                <a:sym typeface="+mn-ea"/>
              </a:endParaRPr>
            </a:p>
            <a:p>
              <a:pPr algn="ctr" fontAlgn="auto">
                <a:lnSpc>
                  <a:spcPct val="120000"/>
                </a:lnSpc>
                <a:spcBef>
                  <a:spcPts val="0"/>
                </a:spcBef>
                <a:spcAft>
                  <a:spcPts val="0"/>
                </a:spcAft>
                <a:buFontTx/>
                <a:buNone/>
                <a:defRPr/>
              </a:pPr>
              <a:r>
                <a:rPr kumimoji="0" lang="en-US" altLang="zh-CN" dirty="0">
                  <a:solidFill>
                    <a:srgbClr val="7F7F7F"/>
                  </a:solidFill>
                  <a:latin typeface="微软雅黑" panose="020B0503020204020204" pitchFamily="34" charset="-122"/>
                  <a:cs typeface="Arial" panose="020B0604020202020204" pitchFamily="34" charset="0"/>
                  <a:sym typeface="+mn-ea"/>
                </a:rPr>
                <a:t>High-fidelity prototype</a:t>
              </a:r>
              <a:endParaRPr kumimoji="0" lang="zh-CN" altLang="en-US" dirty="0">
                <a:solidFill>
                  <a:srgbClr val="7F7F7F"/>
                </a:solidFill>
                <a:latin typeface="微软雅黑" panose="020B0503020204020204" pitchFamily="34" charset="-122"/>
                <a:ea typeface="微软雅黑" panose="020B0503020204020204" pitchFamily="34" charset="-122"/>
                <a:sym typeface="+mn-ea"/>
              </a:endParaRPr>
            </a:p>
          </p:txBody>
        </p:sp>
        <p:sp>
          <p:nvSpPr>
            <p:cNvPr id="23560" name="矩形 11">
              <a:extLst>
                <a:ext uri="{FF2B5EF4-FFF2-40B4-BE49-F238E27FC236}">
                  <a16:creationId xmlns:a16="http://schemas.microsoft.com/office/drawing/2014/main" id="{540AC7AB-7DC9-1264-2490-08AA375E639B}"/>
                </a:ext>
              </a:extLst>
            </p:cNvPr>
            <p:cNvSpPr>
              <a:spLocks noChangeArrowheads="1"/>
            </p:cNvSpPr>
            <p:nvPr/>
          </p:nvSpPr>
          <p:spPr bwMode="auto">
            <a:xfrm>
              <a:off x="4724460" y="5584535"/>
              <a:ext cx="3048001" cy="484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nSpc>
                  <a:spcPct val="150000"/>
                </a:lnSpc>
                <a:spcBef>
                  <a:spcPts val="800"/>
                </a:spcBef>
              </a:pPr>
              <a:r>
                <a:rPr lang="zh-CN" altLang="en-US">
                  <a:latin typeface="微软雅黑" panose="020B0503020204020204" pitchFamily="34" charset="-122"/>
                  <a:ea typeface="微软雅黑" panose="020B0503020204020204" pitchFamily="34" charset="-122"/>
                </a:rPr>
                <a:t>构建的原型更接近于最终产品。</a:t>
              </a:r>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23561" name="组合 61">
              <a:extLst>
                <a:ext uri="{FF2B5EF4-FFF2-40B4-BE49-F238E27FC236}">
                  <a16:creationId xmlns:a16="http://schemas.microsoft.com/office/drawing/2014/main" id="{78C6CDFB-4D21-A61E-8116-154A36B37FFB}"/>
                </a:ext>
              </a:extLst>
            </p:cNvPr>
            <p:cNvGrpSpPr>
              <a:grpSpLocks/>
            </p:cNvGrpSpPr>
            <p:nvPr/>
          </p:nvGrpSpPr>
          <p:grpSpPr bwMode="auto">
            <a:xfrm>
              <a:off x="4000091" y="2505721"/>
              <a:ext cx="674603" cy="2997625"/>
              <a:chOff x="1428434" y="1593877"/>
              <a:chExt cx="505956" cy="2248018"/>
            </a:xfrm>
          </p:grpSpPr>
          <p:sp>
            <p:nvSpPr>
              <p:cNvPr id="14" name="任意多边形 13">
                <a:extLst>
                  <a:ext uri="{FF2B5EF4-FFF2-40B4-BE49-F238E27FC236}">
                    <a16:creationId xmlns:a16="http://schemas.microsoft.com/office/drawing/2014/main" id="{785196A7-2BFC-26F6-D2B7-4B5C2B437096}"/>
                  </a:ext>
                </a:extLst>
              </p:cNvPr>
              <p:cNvSpPr/>
              <p:nvPr/>
            </p:nvSpPr>
            <p:spPr>
              <a:xfrm>
                <a:off x="1428488" y="1593886"/>
                <a:ext cx="468637" cy="1146155"/>
              </a:xfrm>
              <a:custGeom>
                <a:avLst/>
                <a:gdLst>
                  <a:gd name="connsiteX0" fmla="*/ 0 w 533400"/>
                  <a:gd name="connsiteY0" fmla="*/ 729343 h 734786"/>
                  <a:gd name="connsiteX1" fmla="*/ 250371 w 533400"/>
                  <a:gd name="connsiteY1" fmla="*/ 685800 h 734786"/>
                  <a:gd name="connsiteX2" fmla="*/ 359228 w 533400"/>
                  <a:gd name="connsiteY2" fmla="*/ 435428 h 734786"/>
                  <a:gd name="connsiteX3" fmla="*/ 435428 w 533400"/>
                  <a:gd name="connsiteY3" fmla="*/ 87086 h 734786"/>
                  <a:gd name="connsiteX4" fmla="*/ 533400 w 533400"/>
                  <a:gd name="connsiteY4" fmla="*/ 0 h 734786"/>
                  <a:gd name="connsiteX5" fmla="*/ 533400 w 533400"/>
                  <a:gd name="connsiteY5" fmla="*/ 0 h 73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400" h="734786">
                    <a:moveTo>
                      <a:pt x="0" y="729343"/>
                    </a:moveTo>
                    <a:cubicBezTo>
                      <a:pt x="95250" y="732064"/>
                      <a:pt x="190500" y="734786"/>
                      <a:pt x="250371" y="685800"/>
                    </a:cubicBezTo>
                    <a:cubicBezTo>
                      <a:pt x="310242" y="636814"/>
                      <a:pt x="328385" y="535214"/>
                      <a:pt x="359228" y="435428"/>
                    </a:cubicBezTo>
                    <a:cubicBezTo>
                      <a:pt x="390071" y="335642"/>
                      <a:pt x="406399" y="159657"/>
                      <a:pt x="435428" y="87086"/>
                    </a:cubicBezTo>
                    <a:cubicBezTo>
                      <a:pt x="464457" y="14515"/>
                      <a:pt x="533400" y="0"/>
                      <a:pt x="533400" y="0"/>
                    </a:cubicBezTo>
                    <a:lnTo>
                      <a:pt x="533400" y="0"/>
                    </a:lnTo>
                  </a:path>
                </a:pathLst>
              </a:custGeom>
              <a:ln w="12700"/>
            </p:spPr>
            <p:style>
              <a:lnRef idx="1">
                <a:schemeClr val="accent5"/>
              </a:lnRef>
              <a:fillRef idx="0">
                <a:schemeClr val="accent5"/>
              </a:fillRef>
              <a:effectRef idx="0">
                <a:schemeClr val="accent5"/>
              </a:effectRef>
              <a:fontRef idx="minor">
                <a:schemeClr val="tx1"/>
              </a:fontRef>
            </p:style>
            <p:txBody>
              <a:bodyPr anchor="ctr"/>
              <a:lstStyle/>
              <a:p>
                <a:pPr algn="ctr" fontAlgn="auto">
                  <a:spcBef>
                    <a:spcPts val="0"/>
                  </a:spcBef>
                  <a:spcAft>
                    <a:spcPts val="0"/>
                  </a:spcAft>
                  <a:buFontTx/>
                  <a:buNone/>
                  <a:defRPr/>
                </a:pPr>
                <a:endParaRPr kumimoji="1" lang="zh-CN" altLang="en-US"/>
              </a:p>
            </p:txBody>
          </p:sp>
          <p:sp>
            <p:nvSpPr>
              <p:cNvPr id="15" name="任意多边形 14">
                <a:extLst>
                  <a:ext uri="{FF2B5EF4-FFF2-40B4-BE49-F238E27FC236}">
                    <a16:creationId xmlns:a16="http://schemas.microsoft.com/office/drawing/2014/main" id="{4D7C5EE9-9D22-B1E0-3E0B-7067DFC092A9}"/>
                  </a:ext>
                </a:extLst>
              </p:cNvPr>
              <p:cNvSpPr/>
              <p:nvPr/>
            </p:nvSpPr>
            <p:spPr>
              <a:xfrm flipV="1">
                <a:off x="1428488" y="2786226"/>
                <a:ext cx="505963" cy="1055669"/>
              </a:xfrm>
              <a:custGeom>
                <a:avLst/>
                <a:gdLst>
                  <a:gd name="connsiteX0" fmla="*/ 0 w 533400"/>
                  <a:gd name="connsiteY0" fmla="*/ 729343 h 734786"/>
                  <a:gd name="connsiteX1" fmla="*/ 250371 w 533400"/>
                  <a:gd name="connsiteY1" fmla="*/ 685800 h 734786"/>
                  <a:gd name="connsiteX2" fmla="*/ 359228 w 533400"/>
                  <a:gd name="connsiteY2" fmla="*/ 435428 h 734786"/>
                  <a:gd name="connsiteX3" fmla="*/ 435428 w 533400"/>
                  <a:gd name="connsiteY3" fmla="*/ 87086 h 734786"/>
                  <a:gd name="connsiteX4" fmla="*/ 533400 w 533400"/>
                  <a:gd name="connsiteY4" fmla="*/ 0 h 734786"/>
                  <a:gd name="connsiteX5" fmla="*/ 533400 w 533400"/>
                  <a:gd name="connsiteY5" fmla="*/ 0 h 73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400" h="734786">
                    <a:moveTo>
                      <a:pt x="0" y="729343"/>
                    </a:moveTo>
                    <a:cubicBezTo>
                      <a:pt x="95250" y="732064"/>
                      <a:pt x="190500" y="734786"/>
                      <a:pt x="250371" y="685800"/>
                    </a:cubicBezTo>
                    <a:cubicBezTo>
                      <a:pt x="310242" y="636814"/>
                      <a:pt x="328385" y="535214"/>
                      <a:pt x="359228" y="435428"/>
                    </a:cubicBezTo>
                    <a:cubicBezTo>
                      <a:pt x="390071" y="335642"/>
                      <a:pt x="406399" y="159657"/>
                      <a:pt x="435428" y="87086"/>
                    </a:cubicBezTo>
                    <a:cubicBezTo>
                      <a:pt x="464457" y="14515"/>
                      <a:pt x="533400" y="0"/>
                      <a:pt x="533400" y="0"/>
                    </a:cubicBezTo>
                    <a:lnTo>
                      <a:pt x="533400" y="0"/>
                    </a:lnTo>
                  </a:path>
                </a:pathLst>
              </a:custGeom>
              <a:ln w="12700"/>
            </p:spPr>
            <p:style>
              <a:lnRef idx="1">
                <a:schemeClr val="accent5"/>
              </a:lnRef>
              <a:fillRef idx="0">
                <a:schemeClr val="accent5"/>
              </a:fillRef>
              <a:effectRef idx="0">
                <a:schemeClr val="accent5"/>
              </a:effectRef>
              <a:fontRef idx="minor">
                <a:schemeClr val="tx1"/>
              </a:fontRef>
            </p:style>
            <p:txBody>
              <a:bodyPr anchor="ctr"/>
              <a:lstStyle/>
              <a:p>
                <a:pPr algn="ctr" fontAlgn="auto">
                  <a:spcBef>
                    <a:spcPts val="0"/>
                  </a:spcBef>
                  <a:spcAft>
                    <a:spcPts val="0"/>
                  </a:spcAft>
                  <a:buFontTx/>
                  <a:buNone/>
                  <a:defRPr/>
                </a:pPr>
                <a:endParaRPr kumimoji="1" lang="zh-CN" altLang="en-US"/>
              </a:p>
            </p:txBody>
          </p: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CA0C169E-E10A-87B2-813E-821ECE9C16A5}"/>
              </a:ext>
            </a:extLst>
          </p:cNvPr>
          <p:cNvSpPr>
            <a:spLocks noGrp="1" noChangeArrowheads="1"/>
          </p:cNvSpPr>
          <p:nvPr>
            <p:ph type="title"/>
          </p:nvPr>
        </p:nvSpPr>
        <p:spPr>
          <a:xfrm>
            <a:off x="214313" y="71438"/>
            <a:ext cx="7829550" cy="1143000"/>
          </a:xfrm>
        </p:spPr>
        <p:txBody>
          <a:bodyPr/>
          <a:lstStyle/>
          <a:p>
            <a:pPr eaLnBrk="1" fontAlgn="auto" hangingPunct="1">
              <a:spcAft>
                <a:spcPts val="0"/>
              </a:spcAft>
              <a:defRPr/>
            </a:pPr>
            <a:r>
              <a:rPr lang="en-US" altLang="zh-CN" dirty="0">
                <a:solidFill>
                  <a:schemeClr val="tx2">
                    <a:satMod val="130000"/>
                  </a:schemeClr>
                </a:solidFill>
              </a:rPr>
              <a:t>8.2.3 </a:t>
            </a:r>
            <a:r>
              <a:rPr lang="zh-CN" altLang="en-US" dirty="0">
                <a:solidFill>
                  <a:schemeClr val="tx2">
                    <a:satMod val="130000"/>
                  </a:schemeClr>
                </a:solidFill>
              </a:rPr>
              <a:t>低保真（</a:t>
            </a:r>
            <a:r>
              <a:rPr lang="en-US" altLang="zh-CN" dirty="0">
                <a:solidFill>
                  <a:schemeClr val="tx2">
                    <a:satMod val="130000"/>
                  </a:schemeClr>
                </a:solidFill>
                <a:latin typeface="Times New Roman" panose="02020603050405020304" pitchFamily="18" charset="0"/>
                <a:cs typeface="Times New Roman" panose="02020603050405020304" pitchFamily="18" charset="0"/>
              </a:rPr>
              <a:t>low-fidelity</a:t>
            </a:r>
            <a:r>
              <a:rPr lang="zh-CN" altLang="en-US" dirty="0">
                <a:solidFill>
                  <a:schemeClr val="tx2">
                    <a:satMod val="130000"/>
                  </a:schemeClr>
                </a:solidFill>
              </a:rPr>
              <a:t>）原型</a:t>
            </a:r>
          </a:p>
        </p:txBody>
      </p:sp>
      <p:sp>
        <p:nvSpPr>
          <p:cNvPr id="25603" name="Rectangle 3">
            <a:extLst>
              <a:ext uri="{FF2B5EF4-FFF2-40B4-BE49-F238E27FC236}">
                <a16:creationId xmlns:a16="http://schemas.microsoft.com/office/drawing/2014/main" id="{859EA6D2-99BA-C8F7-CBFC-77C1B97301BF}"/>
              </a:ext>
            </a:extLst>
          </p:cNvPr>
          <p:cNvSpPr>
            <a:spLocks noGrp="1" noChangeArrowheads="1"/>
          </p:cNvSpPr>
          <p:nvPr>
            <p:ph idx="1"/>
          </p:nvPr>
        </p:nvSpPr>
        <p:spPr>
          <a:xfrm>
            <a:off x="1452563" y="1617663"/>
            <a:ext cx="7451725" cy="4525962"/>
          </a:xfrm>
        </p:spPr>
        <p:txBody>
          <a:bodyPr>
            <a:normAutofit fontScale="92500" lnSpcReduction="20000"/>
          </a:bodyPr>
          <a:lstStyle/>
          <a:p>
            <a:pPr marL="365760" indent="-283210" eaLnBrk="1" fontAlgn="auto" hangingPunct="1">
              <a:spcAft>
                <a:spcPts val="0"/>
              </a:spcAft>
              <a:buFont typeface="Wingdings 2" panose="05020102010507070707"/>
              <a:buChar char=""/>
              <a:defRPr/>
            </a:pPr>
            <a:r>
              <a:rPr lang="zh-CN" altLang="en-US" dirty="0"/>
              <a:t>与最终产品</a:t>
            </a:r>
            <a:r>
              <a:rPr lang="zh-CN" altLang="en-US" dirty="0">
                <a:solidFill>
                  <a:srgbClr val="FF0000"/>
                </a:solidFill>
              </a:rPr>
              <a:t>不太相似的</a:t>
            </a:r>
            <a:r>
              <a:rPr lang="zh-CN" altLang="en-US" dirty="0"/>
              <a:t>原型</a:t>
            </a:r>
          </a:p>
          <a:p>
            <a:pPr marL="640080" lvl="1" indent="-237490" eaLnBrk="1" fontAlgn="auto" hangingPunct="1">
              <a:spcAft>
                <a:spcPts val="0"/>
              </a:spcAft>
              <a:buFont typeface="Verdana" panose="020B0604030504040204"/>
              <a:buChar char="◦"/>
              <a:defRPr/>
            </a:pPr>
            <a:r>
              <a:rPr lang="zh-CN" altLang="en-US" dirty="0"/>
              <a:t>草图、纸板等</a:t>
            </a:r>
            <a:endParaRPr lang="en-US" altLang="zh-CN" dirty="0"/>
          </a:p>
          <a:p>
            <a:pPr marL="640080" lvl="1" indent="-237490" eaLnBrk="1" fontAlgn="auto" hangingPunct="1">
              <a:spcAft>
                <a:spcPts val="0"/>
              </a:spcAft>
              <a:buFont typeface="Verdana" panose="020B0604030504040204"/>
              <a:buChar char="◦"/>
              <a:defRPr/>
            </a:pPr>
            <a:r>
              <a:rPr lang="zh-CN" altLang="en-US" dirty="0">
                <a:solidFill>
                  <a:srgbClr val="FF0000"/>
                </a:solidFill>
              </a:rPr>
              <a:t>优点</a:t>
            </a:r>
            <a:r>
              <a:rPr lang="zh-CN" altLang="en-US" dirty="0"/>
              <a:t>：简单、廉价、易作、易改，适于尝试不同方案</a:t>
            </a:r>
          </a:p>
          <a:p>
            <a:pPr marL="640080" lvl="1" indent="-237490" eaLnBrk="1" fontAlgn="auto" hangingPunct="1">
              <a:spcAft>
                <a:spcPts val="0"/>
              </a:spcAft>
              <a:buFont typeface="Verdana" panose="020B0604030504040204"/>
              <a:buChar char="◦"/>
              <a:defRPr/>
            </a:pPr>
            <a:r>
              <a:rPr lang="zh-CN" altLang="en-US" dirty="0">
                <a:solidFill>
                  <a:srgbClr val="FF0000"/>
                </a:solidFill>
              </a:rPr>
              <a:t>作用</a:t>
            </a:r>
            <a:r>
              <a:rPr lang="zh-CN" altLang="en-US" dirty="0"/>
              <a:t>：设计初期，探索设计思想</a:t>
            </a:r>
            <a:endParaRPr lang="en-US" altLang="zh-CN" dirty="0"/>
          </a:p>
          <a:p>
            <a:pPr marL="640080" lvl="1" indent="-237490" eaLnBrk="1" fontAlgn="auto" hangingPunct="1">
              <a:spcAft>
                <a:spcPts val="0"/>
              </a:spcAft>
              <a:buFont typeface="Wingdings 2" panose="05020102010507070707" pitchFamily="18" charset="2"/>
              <a:buNone/>
              <a:defRPr/>
            </a:pPr>
            <a:endParaRPr lang="zh-CN" altLang="en-US" dirty="0"/>
          </a:p>
          <a:p>
            <a:pPr marL="365760" indent="-283210" eaLnBrk="1" fontAlgn="auto" hangingPunct="1">
              <a:spcAft>
                <a:spcPts val="0"/>
              </a:spcAft>
              <a:buFont typeface="Wingdings 2" panose="05020102010507070707"/>
              <a:buChar char=""/>
              <a:defRPr/>
            </a:pPr>
            <a:r>
              <a:rPr lang="zh-CN" altLang="en-US" dirty="0"/>
              <a:t>低保真原型的形式</a:t>
            </a:r>
          </a:p>
          <a:p>
            <a:pPr marL="640080" lvl="1" indent="-237490" eaLnBrk="1" fontAlgn="auto" hangingPunct="1">
              <a:spcAft>
                <a:spcPts val="0"/>
              </a:spcAft>
              <a:buFont typeface="Verdana" panose="020B0604030504040204"/>
              <a:buChar char="◦"/>
              <a:defRPr/>
            </a:pPr>
            <a:r>
              <a:rPr lang="zh-CN" altLang="en-US" dirty="0"/>
              <a:t>屏幕序列的</a:t>
            </a:r>
            <a:r>
              <a:rPr lang="zh-CN" altLang="en-US" dirty="0">
                <a:solidFill>
                  <a:srgbClr val="FF0000"/>
                </a:solidFill>
              </a:rPr>
              <a:t>草图</a:t>
            </a:r>
          </a:p>
          <a:p>
            <a:pPr marL="640080" lvl="1" indent="-237490" eaLnBrk="1" fontAlgn="auto" hangingPunct="1">
              <a:spcAft>
                <a:spcPts val="0"/>
              </a:spcAft>
              <a:buFont typeface="Verdana" panose="020B0604030504040204"/>
              <a:buChar char="◦"/>
              <a:defRPr/>
            </a:pPr>
            <a:r>
              <a:rPr lang="zh-CN" altLang="en-US" dirty="0"/>
              <a:t>便笺注释序列</a:t>
            </a:r>
            <a:r>
              <a:rPr lang="en-US" altLang="zh-CN" dirty="0"/>
              <a:t>(</a:t>
            </a:r>
            <a:r>
              <a:rPr lang="zh-CN" altLang="en-US" dirty="0">
                <a:solidFill>
                  <a:srgbClr val="FF0000"/>
                </a:solidFill>
              </a:rPr>
              <a:t>卡片式</a:t>
            </a:r>
            <a:r>
              <a:rPr lang="zh-CN" altLang="en-US" dirty="0"/>
              <a:t>原型</a:t>
            </a:r>
            <a:r>
              <a:rPr lang="en-US" altLang="zh-CN" dirty="0"/>
              <a:t>)</a:t>
            </a:r>
            <a:endParaRPr lang="zh-CN" altLang="en-US" dirty="0"/>
          </a:p>
          <a:p>
            <a:pPr marL="640080" lvl="1" indent="-237490" eaLnBrk="1" fontAlgn="auto" hangingPunct="1">
              <a:spcAft>
                <a:spcPts val="0"/>
              </a:spcAft>
              <a:buFont typeface="Verdana" panose="020B0604030504040204"/>
              <a:buChar char="◦"/>
              <a:defRPr/>
            </a:pPr>
            <a:r>
              <a:rPr lang="zh-CN" altLang="en-US" dirty="0">
                <a:solidFill>
                  <a:srgbClr val="FF0000"/>
                </a:solidFill>
              </a:rPr>
              <a:t>故事串联图板</a:t>
            </a:r>
            <a:r>
              <a:rPr lang="en-US" altLang="zh-CN" dirty="0">
                <a:solidFill>
                  <a:srgbClr val="FF0000"/>
                </a:solidFill>
              </a:rPr>
              <a:t>(Storyboard)</a:t>
            </a:r>
            <a:endParaRPr lang="zh-CN" altLang="en-US" dirty="0">
              <a:solidFill>
                <a:srgbClr val="FF0000"/>
              </a:solidFill>
            </a:endParaRPr>
          </a:p>
          <a:p>
            <a:pPr marL="640080" lvl="1" indent="-237490" eaLnBrk="1" fontAlgn="auto" hangingPunct="1">
              <a:spcAft>
                <a:spcPts val="0"/>
              </a:spcAft>
              <a:buFont typeface="Verdana" panose="020B0604030504040204"/>
              <a:buChar char="◦"/>
              <a:defRPr/>
            </a:pPr>
            <a:r>
              <a:rPr lang="en-GB" altLang="zh-CN" dirty="0">
                <a:solidFill>
                  <a:srgbClr val="FF0000"/>
                </a:solidFill>
              </a:rPr>
              <a:t>Wizard-of-Oz</a:t>
            </a:r>
            <a:endParaRPr lang="en-US" altLang="zh-CN" dirty="0">
              <a:solidFill>
                <a:srgbClr val="FF0000"/>
              </a:solidFill>
            </a:endParaRPr>
          </a:p>
        </p:txBody>
      </p:sp>
      <p:sp>
        <p:nvSpPr>
          <p:cNvPr id="24579" name="灯片编号占位符 3">
            <a:extLst>
              <a:ext uri="{FF2B5EF4-FFF2-40B4-BE49-F238E27FC236}">
                <a16:creationId xmlns:a16="http://schemas.microsoft.com/office/drawing/2014/main" id="{18A0F4EF-0CF3-86DF-0A5E-151729C4B24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31BF23D5-D2FC-4958-B531-A6CB896E4326}" type="slidenum">
              <a:rPr lang="en-US" altLang="zh-CN" sz="1200">
                <a:solidFill>
                  <a:srgbClr val="B5A788"/>
                </a:solidFill>
              </a:rPr>
              <a:pPr/>
              <a:t>14</a:t>
            </a:fld>
            <a:endParaRPr lang="en-US" altLang="zh-CN" sz="1200">
              <a:solidFill>
                <a:srgbClr val="B5A788"/>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A47B4EC1-6A6C-B97E-6335-8C6FE75FC69E}"/>
              </a:ext>
            </a:extLst>
          </p:cNvPr>
          <p:cNvSpPr>
            <a:spLocks noGrp="1" noChangeArrowheads="1"/>
          </p:cNvSpPr>
          <p:nvPr>
            <p:ph type="title"/>
          </p:nvPr>
        </p:nvSpPr>
        <p:spPr/>
        <p:txBody>
          <a:bodyPr>
            <a:normAutofit fontScale="90000"/>
          </a:bodyPr>
          <a:lstStyle/>
          <a:p>
            <a:pPr eaLnBrk="1" fontAlgn="auto" hangingPunct="1">
              <a:spcAft>
                <a:spcPts val="0"/>
              </a:spcAft>
              <a:defRPr/>
            </a:pPr>
            <a:r>
              <a:rPr lang="en-US" altLang="zh-CN">
                <a:solidFill>
                  <a:schemeClr val="tx2">
                    <a:satMod val="130000"/>
                  </a:schemeClr>
                </a:solidFill>
              </a:rPr>
              <a:t>8.2.3 </a:t>
            </a:r>
            <a:r>
              <a:rPr lang="zh-CN" altLang="en-US">
                <a:solidFill>
                  <a:schemeClr val="tx2">
                    <a:satMod val="130000"/>
                  </a:schemeClr>
                </a:solidFill>
              </a:rPr>
              <a:t>低保真（</a:t>
            </a:r>
            <a:r>
              <a:rPr lang="en-US" altLang="zh-CN">
                <a:solidFill>
                  <a:schemeClr val="tx2">
                    <a:satMod val="130000"/>
                  </a:schemeClr>
                </a:solidFill>
              </a:rPr>
              <a:t>low-fidelity</a:t>
            </a:r>
            <a:r>
              <a:rPr lang="zh-CN" altLang="en-US">
                <a:solidFill>
                  <a:schemeClr val="tx2">
                    <a:satMod val="130000"/>
                  </a:schemeClr>
                </a:solidFill>
              </a:rPr>
              <a:t>）原型</a:t>
            </a:r>
          </a:p>
        </p:txBody>
      </p:sp>
      <p:sp>
        <p:nvSpPr>
          <p:cNvPr id="26627" name="Rectangle 3">
            <a:extLst>
              <a:ext uri="{FF2B5EF4-FFF2-40B4-BE49-F238E27FC236}">
                <a16:creationId xmlns:a16="http://schemas.microsoft.com/office/drawing/2014/main" id="{6F40A3D6-5CFE-3744-2890-1CE18FD1350D}"/>
              </a:ext>
            </a:extLst>
          </p:cNvPr>
          <p:cNvSpPr>
            <a:spLocks noGrp="1" noChangeArrowheads="1"/>
          </p:cNvSpPr>
          <p:nvPr>
            <p:ph idx="1"/>
          </p:nvPr>
        </p:nvSpPr>
        <p:spPr>
          <a:xfrm>
            <a:off x="1054100" y="1728788"/>
            <a:ext cx="7750175" cy="4525962"/>
          </a:xfrm>
        </p:spPr>
        <p:txBody>
          <a:bodyPr>
            <a:normAutofit/>
          </a:bodyPr>
          <a:lstStyle/>
          <a:p>
            <a:pPr marL="365760" indent="-283210" eaLnBrk="1" fontAlgn="auto" hangingPunct="1">
              <a:spcAft>
                <a:spcPts val="0"/>
              </a:spcAft>
              <a:buFont typeface="Wingdings 2" panose="05020102010507070707"/>
              <a:buChar char=""/>
              <a:defRPr/>
            </a:pPr>
            <a:r>
              <a:rPr lang="zh-CN" altLang="en-US" sz="2400" dirty="0"/>
              <a:t>故事串联图板</a:t>
            </a:r>
          </a:p>
          <a:p>
            <a:pPr marL="640080" lvl="1" indent="-237490" eaLnBrk="1" fontAlgn="auto" hangingPunct="1">
              <a:spcAft>
                <a:spcPts val="0"/>
              </a:spcAft>
              <a:buFont typeface="Verdana" panose="020B0604030504040204"/>
              <a:buChar char="◦"/>
              <a:defRPr/>
            </a:pPr>
            <a:r>
              <a:rPr lang="zh-CN" altLang="en-US" sz="2400" dirty="0"/>
              <a:t>由</a:t>
            </a:r>
            <a:r>
              <a:rPr lang="zh-CN" altLang="en-US" sz="2400" dirty="0">
                <a:solidFill>
                  <a:srgbClr val="FF0000"/>
                </a:solidFill>
              </a:rPr>
              <a:t>一系列草图</a:t>
            </a:r>
            <a:r>
              <a:rPr lang="zh-CN" altLang="en-US" sz="2400" dirty="0"/>
              <a:t>组成，说明用户</a:t>
            </a:r>
            <a:r>
              <a:rPr lang="zh-CN" altLang="en-US" sz="2400" dirty="0">
                <a:solidFill>
                  <a:srgbClr val="FF0000"/>
                </a:solidFill>
              </a:rPr>
              <a:t>使用产品执行任务的过程</a:t>
            </a:r>
          </a:p>
          <a:p>
            <a:pPr marL="640080" lvl="1" indent="-237490" eaLnBrk="1" fontAlgn="auto" hangingPunct="1">
              <a:spcAft>
                <a:spcPts val="0"/>
              </a:spcAft>
              <a:buFont typeface="Verdana" panose="020B0604030504040204"/>
              <a:buChar char="◦"/>
              <a:defRPr/>
            </a:pPr>
            <a:r>
              <a:rPr lang="zh-CN" altLang="en-US" sz="2400" dirty="0">
                <a:solidFill>
                  <a:srgbClr val="FF0000"/>
                </a:solidFill>
              </a:rPr>
              <a:t>相关场景</a:t>
            </a:r>
            <a:r>
              <a:rPr lang="zh-CN" altLang="en-US" sz="2400" dirty="0"/>
              <a:t>的草图</a:t>
            </a:r>
          </a:p>
          <a:p>
            <a:pPr marL="640080" lvl="1" indent="-237490" eaLnBrk="1" fontAlgn="auto" hangingPunct="1">
              <a:spcAft>
                <a:spcPts val="0"/>
              </a:spcAft>
              <a:buFont typeface="Verdana" panose="020B0604030504040204"/>
              <a:buChar char="◦"/>
              <a:defRPr/>
            </a:pPr>
            <a:r>
              <a:rPr lang="zh-CN" altLang="en-US" sz="2400" dirty="0"/>
              <a:t>通常</a:t>
            </a:r>
            <a:r>
              <a:rPr lang="zh-CN" altLang="en-US" sz="2400" dirty="0">
                <a:solidFill>
                  <a:srgbClr val="FF0000"/>
                </a:solidFill>
              </a:rPr>
              <a:t>与情节描述结合使用</a:t>
            </a:r>
          </a:p>
          <a:p>
            <a:pPr marL="640080" lvl="1" indent="-237490" eaLnBrk="1" fontAlgn="auto" hangingPunct="1">
              <a:spcAft>
                <a:spcPts val="0"/>
              </a:spcAft>
              <a:buFont typeface="Verdana" panose="020B0604030504040204"/>
              <a:buChar char="◦"/>
              <a:defRPr/>
            </a:pPr>
            <a:r>
              <a:rPr lang="zh-CN" altLang="en-US" sz="2400" dirty="0"/>
              <a:t>图</a:t>
            </a:r>
            <a:r>
              <a:rPr lang="en-US" altLang="zh-CN" sz="2400" dirty="0"/>
              <a:t>8.2</a:t>
            </a:r>
            <a:r>
              <a:rPr lang="zh-CN" altLang="en-US" sz="2400" dirty="0"/>
              <a:t>表示如何使用一个</a:t>
            </a:r>
          </a:p>
          <a:p>
            <a:pPr marL="640080" lvl="1" indent="-237490" eaLnBrk="1" fontAlgn="auto" hangingPunct="1">
              <a:spcAft>
                <a:spcPts val="0"/>
              </a:spcAft>
              <a:buFontTx/>
              <a:buNone/>
              <a:defRPr/>
            </a:pPr>
            <a:r>
              <a:rPr lang="zh-CN" altLang="en-US" sz="2400" dirty="0"/>
              <a:t>	新系统生成图像</a:t>
            </a:r>
          </a:p>
          <a:p>
            <a:pPr marL="887095" lvl="2" eaLnBrk="1" fontAlgn="auto" hangingPunct="1">
              <a:spcAft>
                <a:spcPts val="0"/>
              </a:spcAft>
              <a:buFont typeface="Wingdings 2" panose="05020102010507070707"/>
              <a:buChar char=""/>
              <a:defRPr/>
            </a:pPr>
            <a:r>
              <a:rPr lang="zh-CN" altLang="en-US" dirty="0"/>
              <a:t>虽未描述</a:t>
            </a:r>
            <a:r>
              <a:rPr lang="en-US" altLang="zh-CN" dirty="0"/>
              <a:t>GUI</a:t>
            </a:r>
            <a:r>
              <a:rPr lang="zh-CN" altLang="en-US" dirty="0"/>
              <a:t>显示，但</a:t>
            </a:r>
          </a:p>
          <a:p>
            <a:pPr marL="887095" lvl="2" eaLnBrk="1" fontAlgn="auto" hangingPunct="1">
              <a:spcAft>
                <a:spcPts val="0"/>
              </a:spcAft>
              <a:buFont typeface="Wingdings" panose="05000000000000000000" pitchFamily="2" charset="2"/>
              <a:buNone/>
              <a:defRPr/>
            </a:pPr>
            <a:r>
              <a:rPr lang="zh-CN" altLang="en-US" dirty="0"/>
              <a:t>	描述了用户使用系统</a:t>
            </a:r>
          </a:p>
          <a:p>
            <a:pPr marL="887095" lvl="2" eaLnBrk="1" fontAlgn="auto" hangingPunct="1">
              <a:spcAft>
                <a:spcPts val="0"/>
              </a:spcAft>
              <a:buFont typeface="Wingdings" panose="05000000000000000000" pitchFamily="2" charset="2"/>
              <a:buNone/>
              <a:defRPr/>
            </a:pPr>
            <a:r>
              <a:rPr lang="zh-CN" altLang="en-US" dirty="0"/>
              <a:t>	的步骤</a:t>
            </a:r>
          </a:p>
        </p:txBody>
      </p:sp>
      <p:sp>
        <p:nvSpPr>
          <p:cNvPr id="25603" name="灯片编号占位符 3">
            <a:extLst>
              <a:ext uri="{FF2B5EF4-FFF2-40B4-BE49-F238E27FC236}">
                <a16:creationId xmlns:a16="http://schemas.microsoft.com/office/drawing/2014/main" id="{720C817E-0C56-92D4-07C5-2F561BB2F7E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0349B146-86AC-4952-8806-47D262419C63}" type="slidenum">
              <a:rPr lang="en-US" altLang="zh-CN" sz="1200">
                <a:solidFill>
                  <a:srgbClr val="B5A788"/>
                </a:solidFill>
              </a:rPr>
              <a:pPr/>
              <a:t>15</a:t>
            </a:fld>
            <a:endParaRPr lang="en-US" altLang="zh-CN" sz="1200">
              <a:solidFill>
                <a:srgbClr val="B5A788"/>
              </a:solidFill>
            </a:endParaRPr>
          </a:p>
        </p:txBody>
      </p:sp>
      <p:pic>
        <p:nvPicPr>
          <p:cNvPr id="25604" name="Picture 5">
            <a:extLst>
              <a:ext uri="{FF2B5EF4-FFF2-40B4-BE49-F238E27FC236}">
                <a16:creationId xmlns:a16="http://schemas.microsoft.com/office/drawing/2014/main" id="{50CAD8A0-1DD4-4D87-C6AE-F711190171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7638" y="3211513"/>
            <a:ext cx="4122737"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CFC4342E-02E1-5C73-AF5A-826DF5DB8F50}"/>
              </a:ext>
            </a:extLst>
          </p:cNvPr>
          <p:cNvSpPr>
            <a:spLocks noGrp="1" noChangeArrowheads="1"/>
          </p:cNvSpPr>
          <p:nvPr>
            <p:ph type="title"/>
          </p:nvPr>
        </p:nvSpPr>
        <p:spPr/>
        <p:txBody>
          <a:bodyPr>
            <a:normAutofit fontScale="90000"/>
          </a:bodyPr>
          <a:lstStyle/>
          <a:p>
            <a:pPr eaLnBrk="1" fontAlgn="auto" hangingPunct="1">
              <a:spcAft>
                <a:spcPts val="0"/>
              </a:spcAft>
              <a:defRPr/>
            </a:pPr>
            <a:r>
              <a:rPr lang="en-US" altLang="zh-CN">
                <a:solidFill>
                  <a:schemeClr val="tx2">
                    <a:satMod val="130000"/>
                  </a:schemeClr>
                </a:solidFill>
              </a:rPr>
              <a:t>8.2.3 </a:t>
            </a:r>
            <a:r>
              <a:rPr lang="zh-CN" altLang="en-US">
                <a:solidFill>
                  <a:schemeClr val="tx2">
                    <a:satMod val="130000"/>
                  </a:schemeClr>
                </a:solidFill>
              </a:rPr>
              <a:t>低保真（</a:t>
            </a:r>
            <a:r>
              <a:rPr lang="en-US" altLang="zh-CN">
                <a:solidFill>
                  <a:schemeClr val="tx2">
                    <a:satMod val="130000"/>
                  </a:schemeClr>
                </a:solidFill>
              </a:rPr>
              <a:t>low-fidelity</a:t>
            </a:r>
            <a:r>
              <a:rPr lang="zh-CN" altLang="en-US">
                <a:solidFill>
                  <a:schemeClr val="tx2">
                    <a:satMod val="130000"/>
                  </a:schemeClr>
                </a:solidFill>
              </a:rPr>
              <a:t>）原型</a:t>
            </a:r>
          </a:p>
        </p:txBody>
      </p:sp>
      <p:sp>
        <p:nvSpPr>
          <p:cNvPr id="26626" name="Rectangle 3">
            <a:extLst>
              <a:ext uri="{FF2B5EF4-FFF2-40B4-BE49-F238E27FC236}">
                <a16:creationId xmlns:a16="http://schemas.microsoft.com/office/drawing/2014/main" id="{CCD9BEAD-745D-18DF-C1AE-F3DE54B58DFE}"/>
              </a:ext>
            </a:extLst>
          </p:cNvPr>
          <p:cNvSpPr>
            <a:spLocks noGrp="1" noChangeArrowheads="1"/>
          </p:cNvSpPr>
          <p:nvPr>
            <p:ph idx="1"/>
          </p:nvPr>
        </p:nvSpPr>
        <p:spPr>
          <a:xfrm>
            <a:off x="571500" y="1260475"/>
            <a:ext cx="8686800" cy="4525963"/>
          </a:xfrm>
        </p:spPr>
        <p:txBody>
          <a:bodyPr/>
          <a:lstStyle/>
          <a:p>
            <a:pPr eaLnBrk="1" hangingPunct="1"/>
            <a:r>
              <a:rPr lang="zh-CN" altLang="en-US"/>
              <a:t>草图</a:t>
            </a:r>
          </a:p>
          <a:p>
            <a:pPr lvl="1" eaLnBrk="1" hangingPunct="1"/>
            <a:r>
              <a:rPr lang="zh-CN" altLang="en-US"/>
              <a:t>建立低保真原型通常用到</a:t>
            </a:r>
            <a:r>
              <a:rPr lang="zh-CN" altLang="en-US">
                <a:solidFill>
                  <a:srgbClr val="FF0000"/>
                </a:solidFill>
              </a:rPr>
              <a:t>草图</a:t>
            </a:r>
          </a:p>
          <a:p>
            <a:pPr lvl="1" eaLnBrk="1" hangingPunct="1"/>
            <a:r>
              <a:rPr lang="zh-CN" altLang="en-US"/>
              <a:t>图</a:t>
            </a:r>
            <a:r>
              <a:rPr lang="en-US" altLang="zh-CN"/>
              <a:t>8.3</a:t>
            </a:r>
            <a:r>
              <a:rPr lang="zh-CN" altLang="en-US"/>
              <a:t>表示了常用的各种绘图元素（如人、计算机、设备）</a:t>
            </a:r>
          </a:p>
          <a:p>
            <a:pPr lvl="1" eaLnBrk="1" hangingPunct="1"/>
            <a:r>
              <a:rPr lang="zh-CN" altLang="en-US"/>
              <a:t>如果</a:t>
            </a:r>
            <a:r>
              <a:rPr lang="zh-CN" altLang="en-US">
                <a:solidFill>
                  <a:srgbClr val="FF0000"/>
                </a:solidFill>
              </a:rPr>
              <a:t>绘制</a:t>
            </a:r>
            <a:r>
              <a:rPr lang="en-US" altLang="zh-CN">
                <a:solidFill>
                  <a:srgbClr val="FF0000"/>
                </a:solidFill>
              </a:rPr>
              <a:t>GUI</a:t>
            </a:r>
            <a:r>
              <a:rPr lang="zh-CN" altLang="en-US"/>
              <a:t>，则需要建立</a:t>
            </a:r>
            <a:r>
              <a:rPr lang="zh-CN" altLang="en-US">
                <a:solidFill>
                  <a:srgbClr val="FF0000"/>
                </a:solidFill>
              </a:rPr>
              <a:t>各种界面元素</a:t>
            </a:r>
            <a:r>
              <a:rPr lang="zh-CN" altLang="en-US"/>
              <a:t>的图标</a:t>
            </a:r>
          </a:p>
        </p:txBody>
      </p:sp>
      <p:sp>
        <p:nvSpPr>
          <p:cNvPr id="26627" name="灯片编号占位符 3">
            <a:extLst>
              <a:ext uri="{FF2B5EF4-FFF2-40B4-BE49-F238E27FC236}">
                <a16:creationId xmlns:a16="http://schemas.microsoft.com/office/drawing/2014/main" id="{AE6A3406-18BE-4C64-2B6C-530148AFE25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D624ED53-1E07-4F64-9F69-425BCA745A4B}" type="slidenum">
              <a:rPr lang="en-US" altLang="zh-CN" sz="1200">
                <a:solidFill>
                  <a:srgbClr val="B5A788"/>
                </a:solidFill>
              </a:rPr>
              <a:pPr/>
              <a:t>16</a:t>
            </a:fld>
            <a:endParaRPr lang="en-US" altLang="zh-CN" sz="1200">
              <a:solidFill>
                <a:srgbClr val="B5A788"/>
              </a:solidFill>
            </a:endParaRPr>
          </a:p>
        </p:txBody>
      </p:sp>
      <p:pic>
        <p:nvPicPr>
          <p:cNvPr id="26628" name="Picture 6">
            <a:extLst>
              <a:ext uri="{FF2B5EF4-FFF2-40B4-BE49-F238E27FC236}">
                <a16:creationId xmlns:a16="http://schemas.microsoft.com/office/drawing/2014/main" id="{6A65D765-15FC-CCF8-122D-DDA80C09CC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2688" y="3857625"/>
            <a:ext cx="64770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a:extLst>
              <a:ext uri="{FF2B5EF4-FFF2-40B4-BE49-F238E27FC236}">
                <a16:creationId xmlns:a16="http://schemas.microsoft.com/office/drawing/2014/main" id="{559797A0-A9D0-969A-67ED-E7D01FF07FBD}"/>
              </a:ext>
            </a:extLst>
          </p:cNvPr>
          <p:cNvSpPr>
            <a:spLocks noGrp="1"/>
          </p:cNvSpPr>
          <p:nvPr>
            <p:ph type="title"/>
          </p:nvPr>
        </p:nvSpPr>
        <p:spPr/>
        <p:txBody>
          <a:bodyPr/>
          <a:lstStyle/>
          <a:p>
            <a:pPr eaLnBrk="1" fontAlgn="auto" hangingPunct="1">
              <a:spcAft>
                <a:spcPts val="0"/>
              </a:spcAft>
              <a:defRPr/>
            </a:pPr>
            <a:endParaRPr lang="zh-CN" altLang="en-US">
              <a:solidFill>
                <a:schemeClr val="tx2">
                  <a:satMod val="130000"/>
                </a:schemeClr>
              </a:solidFill>
            </a:endParaRPr>
          </a:p>
        </p:txBody>
      </p:sp>
      <p:pic>
        <p:nvPicPr>
          <p:cNvPr id="27650" name="Picture 3">
            <a:extLst>
              <a:ext uri="{FF2B5EF4-FFF2-40B4-BE49-F238E27FC236}">
                <a16:creationId xmlns:a16="http://schemas.microsoft.com/office/drawing/2014/main" id="{839973F8-ACEE-B1AD-7617-4D14CA801BB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357688" y="785813"/>
            <a:ext cx="4716462" cy="3055937"/>
          </a:xfrm>
        </p:spPr>
      </p:pic>
      <p:sp>
        <p:nvSpPr>
          <p:cNvPr id="27651" name="灯片编号占位符 3">
            <a:extLst>
              <a:ext uri="{FF2B5EF4-FFF2-40B4-BE49-F238E27FC236}">
                <a16:creationId xmlns:a16="http://schemas.microsoft.com/office/drawing/2014/main" id="{14747BEF-40CA-A2BD-97F2-AD3CE83237B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F1ADF81A-5488-4700-ACD4-A207F02390B1}" type="slidenum">
              <a:rPr lang="en-US" altLang="zh-CN" sz="1200">
                <a:solidFill>
                  <a:srgbClr val="B5A788"/>
                </a:solidFill>
              </a:rPr>
              <a:pPr/>
              <a:t>17</a:t>
            </a:fld>
            <a:endParaRPr lang="en-US" altLang="zh-CN" sz="1200">
              <a:solidFill>
                <a:srgbClr val="B5A788"/>
              </a:solidFill>
            </a:endParaRPr>
          </a:p>
        </p:txBody>
      </p:sp>
      <p:pic>
        <p:nvPicPr>
          <p:cNvPr id="27652" name="Picture 2" descr="http://image.woshipm.com/wp-files/2014/01/54.jpg">
            <a:extLst>
              <a:ext uri="{FF2B5EF4-FFF2-40B4-BE49-F238E27FC236}">
                <a16:creationId xmlns:a16="http://schemas.microsoft.com/office/drawing/2014/main" id="{834E9937-63FD-6EA6-0118-F96F5AF077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188" y="3429000"/>
            <a:ext cx="3929062" cy="294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TextBox 6">
            <a:extLst>
              <a:ext uri="{FF2B5EF4-FFF2-40B4-BE49-F238E27FC236}">
                <a16:creationId xmlns:a16="http://schemas.microsoft.com/office/drawing/2014/main" id="{24DBB118-5545-EEC5-7757-BA99B3E3C63D}"/>
              </a:ext>
            </a:extLst>
          </p:cNvPr>
          <p:cNvSpPr txBox="1">
            <a:spLocks noChangeArrowheads="1"/>
          </p:cNvSpPr>
          <p:nvPr/>
        </p:nvSpPr>
        <p:spPr bwMode="auto">
          <a:xfrm>
            <a:off x="785813" y="1785938"/>
            <a:ext cx="32861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en-US" sz="2800" b="1">
                <a:latin typeface="华文中宋" panose="02010600040101010101" pitchFamily="2" charset="-122"/>
                <a:ea typeface="华文中宋" panose="02010600040101010101" pitchFamily="2" charset="-122"/>
              </a:rPr>
              <a:t>草图</a:t>
            </a:r>
            <a:r>
              <a:rPr lang="en-US" altLang="zh-CN" sz="2800" b="1">
                <a:latin typeface="华文中宋" panose="02010600040101010101" pitchFamily="2" charset="-122"/>
                <a:ea typeface="华文中宋" panose="02010600040101010101" pitchFamily="2" charset="-122"/>
              </a:rPr>
              <a:t>/</a:t>
            </a:r>
            <a:r>
              <a:rPr lang="zh-CN" altLang="en-US" sz="2800" b="1">
                <a:latin typeface="华文中宋" panose="02010600040101010101" pitchFamily="2" charset="-122"/>
                <a:ea typeface="华文中宋" panose="02010600040101010101" pitchFamily="2" charset="-122"/>
              </a:rPr>
              <a:t>线框图</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A455770A-60FE-3B0B-BC3F-171FC97CD98A}"/>
              </a:ext>
            </a:extLst>
          </p:cNvPr>
          <p:cNvSpPr>
            <a:spLocks noGrp="1" noChangeArrowheads="1"/>
          </p:cNvSpPr>
          <p:nvPr>
            <p:ph type="title"/>
          </p:nvPr>
        </p:nvSpPr>
        <p:spPr/>
        <p:txBody>
          <a:bodyPr>
            <a:normAutofit fontScale="90000"/>
          </a:bodyPr>
          <a:lstStyle/>
          <a:p>
            <a:pPr eaLnBrk="1" fontAlgn="auto" hangingPunct="1">
              <a:spcAft>
                <a:spcPts val="0"/>
              </a:spcAft>
              <a:defRPr/>
            </a:pPr>
            <a:r>
              <a:rPr lang="en-US" altLang="zh-CN">
                <a:solidFill>
                  <a:schemeClr val="tx2">
                    <a:satMod val="130000"/>
                  </a:schemeClr>
                </a:solidFill>
              </a:rPr>
              <a:t>8.2.3 </a:t>
            </a:r>
            <a:r>
              <a:rPr lang="zh-CN" altLang="en-US">
                <a:solidFill>
                  <a:schemeClr val="tx2">
                    <a:satMod val="130000"/>
                  </a:schemeClr>
                </a:solidFill>
              </a:rPr>
              <a:t>低保真（</a:t>
            </a:r>
            <a:r>
              <a:rPr lang="en-US" altLang="zh-CN">
                <a:solidFill>
                  <a:schemeClr val="tx2">
                    <a:satMod val="130000"/>
                  </a:schemeClr>
                </a:solidFill>
              </a:rPr>
              <a:t>low-fidelity</a:t>
            </a:r>
            <a:r>
              <a:rPr lang="zh-CN" altLang="en-US">
                <a:solidFill>
                  <a:schemeClr val="tx2">
                    <a:satMod val="130000"/>
                  </a:schemeClr>
                </a:solidFill>
              </a:rPr>
              <a:t>）原型</a:t>
            </a:r>
          </a:p>
        </p:txBody>
      </p:sp>
      <p:sp>
        <p:nvSpPr>
          <p:cNvPr id="28674" name="Rectangle 3">
            <a:extLst>
              <a:ext uri="{FF2B5EF4-FFF2-40B4-BE49-F238E27FC236}">
                <a16:creationId xmlns:a16="http://schemas.microsoft.com/office/drawing/2014/main" id="{EB610335-345B-2AF3-D0C6-AB7B8C1EDCE9}"/>
              </a:ext>
            </a:extLst>
          </p:cNvPr>
          <p:cNvSpPr>
            <a:spLocks noGrp="1" noChangeArrowheads="1"/>
          </p:cNvSpPr>
          <p:nvPr>
            <p:ph idx="1"/>
          </p:nvPr>
        </p:nvSpPr>
        <p:spPr>
          <a:xfrm>
            <a:off x="528638" y="1760538"/>
            <a:ext cx="8686800" cy="4525962"/>
          </a:xfrm>
        </p:spPr>
        <p:txBody>
          <a:bodyPr/>
          <a:lstStyle/>
          <a:p>
            <a:pPr eaLnBrk="1" hangingPunct="1"/>
            <a:r>
              <a:rPr lang="zh-CN" altLang="en-US"/>
              <a:t>使用索引卡（卡片式原型）</a:t>
            </a:r>
          </a:p>
          <a:p>
            <a:pPr lvl="1" eaLnBrk="1" hangingPunct="1"/>
            <a:r>
              <a:rPr lang="zh-CN" altLang="en-US"/>
              <a:t>每张卡片表示了</a:t>
            </a:r>
            <a:r>
              <a:rPr lang="zh-CN" altLang="en-US">
                <a:solidFill>
                  <a:srgbClr val="FF0000"/>
                </a:solidFill>
              </a:rPr>
              <a:t>屏幕的一帧</a:t>
            </a:r>
            <a:endParaRPr lang="zh-CN" altLang="en-US"/>
          </a:p>
          <a:p>
            <a:pPr lvl="1" eaLnBrk="1" hangingPunct="1"/>
            <a:r>
              <a:rPr lang="zh-CN" altLang="en-US"/>
              <a:t>用户在评估设计时，可用卡片</a:t>
            </a:r>
            <a:r>
              <a:rPr lang="zh-CN" altLang="en-US">
                <a:solidFill>
                  <a:srgbClr val="FF0000"/>
                </a:solidFill>
              </a:rPr>
              <a:t>排出任务执行的过程</a:t>
            </a:r>
          </a:p>
        </p:txBody>
      </p:sp>
      <p:sp>
        <p:nvSpPr>
          <p:cNvPr id="28675" name="灯片编号占位符 3">
            <a:extLst>
              <a:ext uri="{FF2B5EF4-FFF2-40B4-BE49-F238E27FC236}">
                <a16:creationId xmlns:a16="http://schemas.microsoft.com/office/drawing/2014/main" id="{7B48A044-155A-9C50-0189-EFE39584817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D38B0DDD-1EE0-44F6-B301-1966170A14AA}" type="slidenum">
              <a:rPr lang="en-US" altLang="zh-CN" sz="1200">
                <a:solidFill>
                  <a:srgbClr val="B5A788"/>
                </a:solidFill>
              </a:rPr>
              <a:pPr/>
              <a:t>18</a:t>
            </a:fld>
            <a:endParaRPr lang="en-US" altLang="zh-CN" sz="1200">
              <a:solidFill>
                <a:srgbClr val="B5A788"/>
              </a:solidFill>
            </a:endParaRPr>
          </a:p>
        </p:txBody>
      </p:sp>
      <p:pic>
        <p:nvPicPr>
          <p:cNvPr id="28676" name="Picture 6">
            <a:extLst>
              <a:ext uri="{FF2B5EF4-FFF2-40B4-BE49-F238E27FC236}">
                <a16:creationId xmlns:a16="http://schemas.microsoft.com/office/drawing/2014/main" id="{AD98AD7D-E446-CCD1-6EB4-FED8F0F919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3500438"/>
            <a:ext cx="4371975"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7" name="Picture 7">
            <a:extLst>
              <a:ext uri="{FF2B5EF4-FFF2-40B4-BE49-F238E27FC236}">
                <a16:creationId xmlns:a16="http://schemas.microsoft.com/office/drawing/2014/main" id="{31379E09-DF4B-BBAC-AECE-C45958F40F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438" y="3357563"/>
            <a:ext cx="4371975"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08DF3B43-37DC-CF78-8E66-9A5CCC51E3F3}"/>
              </a:ext>
            </a:extLst>
          </p:cNvPr>
          <p:cNvSpPr>
            <a:spLocks noGrp="1" noChangeArrowheads="1"/>
          </p:cNvSpPr>
          <p:nvPr>
            <p:ph type="title"/>
          </p:nvPr>
        </p:nvSpPr>
        <p:spPr/>
        <p:txBody>
          <a:bodyPr>
            <a:normAutofit fontScale="90000"/>
          </a:bodyPr>
          <a:lstStyle/>
          <a:p>
            <a:pPr eaLnBrk="1" fontAlgn="auto" hangingPunct="1">
              <a:spcAft>
                <a:spcPts val="0"/>
              </a:spcAft>
              <a:defRPr/>
            </a:pPr>
            <a:r>
              <a:rPr lang="en-US" altLang="zh-CN">
                <a:solidFill>
                  <a:schemeClr val="tx2">
                    <a:satMod val="130000"/>
                  </a:schemeClr>
                </a:solidFill>
              </a:rPr>
              <a:t>8.2.3 </a:t>
            </a:r>
            <a:r>
              <a:rPr lang="zh-CN" altLang="en-US">
                <a:solidFill>
                  <a:schemeClr val="tx2">
                    <a:satMod val="130000"/>
                  </a:schemeClr>
                </a:solidFill>
              </a:rPr>
              <a:t>低保真（</a:t>
            </a:r>
            <a:r>
              <a:rPr lang="en-US" altLang="zh-CN">
                <a:solidFill>
                  <a:schemeClr val="tx2">
                    <a:satMod val="130000"/>
                  </a:schemeClr>
                </a:solidFill>
              </a:rPr>
              <a:t>low-fidelity</a:t>
            </a:r>
            <a:r>
              <a:rPr lang="zh-CN" altLang="en-US">
                <a:solidFill>
                  <a:schemeClr val="tx2">
                    <a:satMod val="130000"/>
                  </a:schemeClr>
                </a:solidFill>
              </a:rPr>
              <a:t>）原型</a:t>
            </a:r>
          </a:p>
        </p:txBody>
      </p:sp>
      <p:sp>
        <p:nvSpPr>
          <p:cNvPr id="29698" name="Rectangle 3">
            <a:extLst>
              <a:ext uri="{FF2B5EF4-FFF2-40B4-BE49-F238E27FC236}">
                <a16:creationId xmlns:a16="http://schemas.microsoft.com/office/drawing/2014/main" id="{BE780358-CC1F-0380-908B-F52D8284E8AD}"/>
              </a:ext>
            </a:extLst>
          </p:cNvPr>
          <p:cNvSpPr>
            <a:spLocks noGrp="1" noChangeArrowheads="1"/>
          </p:cNvSpPr>
          <p:nvPr>
            <p:ph idx="1"/>
          </p:nvPr>
        </p:nvSpPr>
        <p:spPr>
          <a:xfrm>
            <a:off x="885825" y="1428750"/>
            <a:ext cx="8686800" cy="5429250"/>
          </a:xfrm>
        </p:spPr>
        <p:txBody>
          <a:bodyPr/>
          <a:lstStyle/>
          <a:p>
            <a:pPr eaLnBrk="1" hangingPunct="1"/>
            <a:r>
              <a:rPr lang="en-US" altLang="zh-CN"/>
              <a:t>Wizard-of-Oz</a:t>
            </a:r>
          </a:p>
          <a:p>
            <a:pPr lvl="1" eaLnBrk="1" hangingPunct="1"/>
            <a:r>
              <a:rPr lang="zh-CN" altLang="en-US" sz="2400"/>
              <a:t>设计者开发一个有限功能模拟的</a:t>
            </a:r>
            <a:r>
              <a:rPr lang="zh-CN" altLang="en-US" sz="2400">
                <a:solidFill>
                  <a:srgbClr val="FF0000"/>
                </a:solidFill>
              </a:rPr>
              <a:t>软件</a:t>
            </a:r>
            <a:r>
              <a:rPr lang="zh-CN" altLang="en-US" sz="2400"/>
              <a:t>原型</a:t>
            </a:r>
          </a:p>
          <a:p>
            <a:pPr lvl="1" eaLnBrk="1" hangingPunct="1"/>
            <a:r>
              <a:rPr lang="zh-CN" altLang="en-US" sz="2400"/>
              <a:t>与原型交互的用户</a:t>
            </a:r>
            <a:r>
              <a:rPr lang="zh-CN" altLang="en-US" sz="2400">
                <a:solidFill>
                  <a:srgbClr val="FF0000"/>
                </a:solidFill>
              </a:rPr>
              <a:t>认为</a:t>
            </a:r>
            <a:r>
              <a:rPr lang="zh-CN" altLang="en-US" sz="2400"/>
              <a:t>他们是在与</a:t>
            </a:r>
            <a:r>
              <a:rPr lang="zh-CN" altLang="en-US" sz="2400">
                <a:solidFill>
                  <a:srgbClr val="FF0000"/>
                </a:solidFill>
              </a:rPr>
              <a:t>最终产品</a:t>
            </a:r>
            <a:r>
              <a:rPr lang="zh-CN" altLang="en-US" sz="2400"/>
              <a:t>交互</a:t>
            </a:r>
          </a:p>
          <a:p>
            <a:pPr lvl="2" eaLnBrk="1" hangingPunct="1">
              <a:buFont typeface="Wingdings 3" panose="05040102010807070707" pitchFamily="82" charset="2"/>
              <a:buNone/>
            </a:pPr>
            <a:endParaRPr lang="zh-CN" altLang="en-US" sz="2200"/>
          </a:p>
        </p:txBody>
      </p:sp>
      <p:sp>
        <p:nvSpPr>
          <p:cNvPr id="29699" name="灯片编号占位符 3">
            <a:extLst>
              <a:ext uri="{FF2B5EF4-FFF2-40B4-BE49-F238E27FC236}">
                <a16:creationId xmlns:a16="http://schemas.microsoft.com/office/drawing/2014/main" id="{28167E09-9BE3-5824-2575-AD715CB4E05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365AAB7B-CD6F-46F1-BF2F-EF26BDBA8108}" type="slidenum">
              <a:rPr lang="en-US" altLang="zh-CN" sz="1200">
                <a:solidFill>
                  <a:srgbClr val="B5A788"/>
                </a:solidFill>
              </a:rPr>
              <a:pPr/>
              <a:t>19</a:t>
            </a:fld>
            <a:endParaRPr lang="en-US" altLang="zh-CN" sz="1200">
              <a:solidFill>
                <a:srgbClr val="B5A788"/>
              </a:solidFill>
            </a:endParaRPr>
          </a:p>
        </p:txBody>
      </p:sp>
      <p:grpSp>
        <p:nvGrpSpPr>
          <p:cNvPr id="2" name="组合 31">
            <a:extLst>
              <a:ext uri="{FF2B5EF4-FFF2-40B4-BE49-F238E27FC236}">
                <a16:creationId xmlns:a16="http://schemas.microsoft.com/office/drawing/2014/main" id="{9FCA4BA2-793E-5EE4-C663-569B43C15AC3}"/>
              </a:ext>
            </a:extLst>
          </p:cNvPr>
          <p:cNvGrpSpPr>
            <a:grpSpLocks/>
          </p:cNvGrpSpPr>
          <p:nvPr/>
        </p:nvGrpSpPr>
        <p:grpSpPr bwMode="auto">
          <a:xfrm>
            <a:off x="1247775" y="3143250"/>
            <a:ext cx="7324725" cy="3571875"/>
            <a:chOff x="515958" y="3000394"/>
            <a:chExt cx="7324711" cy="3571900"/>
          </a:xfrm>
        </p:grpSpPr>
        <p:sp>
          <p:nvSpPr>
            <p:cNvPr id="29701" name="Rectangle 28">
              <a:extLst>
                <a:ext uri="{FF2B5EF4-FFF2-40B4-BE49-F238E27FC236}">
                  <a16:creationId xmlns:a16="http://schemas.microsoft.com/office/drawing/2014/main" id="{1DE604BB-F1E0-23EE-B49A-72DE660F341E}"/>
                </a:ext>
              </a:extLst>
            </p:cNvPr>
            <p:cNvSpPr>
              <a:spLocks noChangeArrowheads="1"/>
            </p:cNvSpPr>
            <p:nvPr/>
          </p:nvSpPr>
          <p:spPr bwMode="auto">
            <a:xfrm>
              <a:off x="515958" y="3071810"/>
              <a:ext cx="6985000" cy="31686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9702" name="Rectangle 4">
              <a:extLst>
                <a:ext uri="{FF2B5EF4-FFF2-40B4-BE49-F238E27FC236}">
                  <a16:creationId xmlns:a16="http://schemas.microsoft.com/office/drawing/2014/main" id="{D1FDD45E-EAC0-BAC5-B63E-37F4714284B6}"/>
                </a:ext>
              </a:extLst>
            </p:cNvPr>
            <p:cNvSpPr>
              <a:spLocks noChangeArrowheads="1"/>
            </p:cNvSpPr>
            <p:nvPr/>
          </p:nvSpPr>
          <p:spPr bwMode="auto">
            <a:xfrm>
              <a:off x="2393971" y="4354511"/>
              <a:ext cx="684212"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9703" name="Rectangle 5">
              <a:extLst>
                <a:ext uri="{FF2B5EF4-FFF2-40B4-BE49-F238E27FC236}">
                  <a16:creationId xmlns:a16="http://schemas.microsoft.com/office/drawing/2014/main" id="{49E82BF1-C436-DCD1-ABD0-F2A21C314E7F}"/>
                </a:ext>
              </a:extLst>
            </p:cNvPr>
            <p:cNvSpPr>
              <a:spLocks noChangeArrowheads="1"/>
            </p:cNvSpPr>
            <p:nvPr/>
          </p:nvSpPr>
          <p:spPr bwMode="auto">
            <a:xfrm>
              <a:off x="1157308" y="3448048"/>
              <a:ext cx="4038600" cy="22860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9704" name="Rectangle 6">
              <a:extLst>
                <a:ext uri="{FF2B5EF4-FFF2-40B4-BE49-F238E27FC236}">
                  <a16:creationId xmlns:a16="http://schemas.microsoft.com/office/drawing/2014/main" id="{DE3ED6D8-59A2-BE2F-3BE8-D8E1E4EF85F3}"/>
                </a:ext>
              </a:extLst>
            </p:cNvPr>
            <p:cNvSpPr>
              <a:spLocks noChangeArrowheads="1"/>
            </p:cNvSpPr>
            <p:nvPr/>
          </p:nvSpPr>
          <p:spPr bwMode="auto">
            <a:xfrm>
              <a:off x="5500708" y="4210048"/>
              <a:ext cx="7620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9705" name="Text Box 7">
              <a:extLst>
                <a:ext uri="{FF2B5EF4-FFF2-40B4-BE49-F238E27FC236}">
                  <a16:creationId xmlns:a16="http://schemas.microsoft.com/office/drawing/2014/main" id="{71857485-DBD5-F159-47CA-A12A4B4DE531}"/>
                </a:ext>
              </a:extLst>
            </p:cNvPr>
            <p:cNvSpPr txBox="1">
              <a:spLocks noChangeArrowheads="1"/>
            </p:cNvSpPr>
            <p:nvPr/>
          </p:nvSpPr>
          <p:spPr bwMode="auto">
            <a:xfrm>
              <a:off x="2376508" y="4438648"/>
              <a:ext cx="79057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l" eaLnBrk="0" hangingPunct="0"/>
              <a:r>
                <a:rPr lang="en-GB" altLang="zh-CN" sz="800" b="1">
                  <a:latin typeface="Arial" panose="020B0604020202020204" pitchFamily="34" charset="0"/>
                </a:rPr>
                <a:t>&gt;Blurb blurb</a:t>
              </a:r>
            </a:p>
            <a:p>
              <a:pPr algn="l" eaLnBrk="0" hangingPunct="0"/>
              <a:r>
                <a:rPr lang="en-GB" altLang="zh-CN" sz="800" b="1">
                  <a:latin typeface="Arial" panose="020B0604020202020204" pitchFamily="34" charset="0"/>
                </a:rPr>
                <a:t>&gt;Do this</a:t>
              </a:r>
            </a:p>
            <a:p>
              <a:pPr algn="l" eaLnBrk="0" hangingPunct="0"/>
              <a:r>
                <a:rPr lang="en-GB" altLang="zh-CN" sz="800" b="1">
                  <a:latin typeface="Arial" panose="020B0604020202020204" pitchFamily="34" charset="0"/>
                </a:rPr>
                <a:t>&gt;Why?</a:t>
              </a:r>
            </a:p>
          </p:txBody>
        </p:sp>
        <p:sp>
          <p:nvSpPr>
            <p:cNvPr id="29706" name="Oval 8">
              <a:extLst>
                <a:ext uri="{FF2B5EF4-FFF2-40B4-BE49-F238E27FC236}">
                  <a16:creationId xmlns:a16="http://schemas.microsoft.com/office/drawing/2014/main" id="{9D1111EE-1570-14CD-74AC-7E1A767E00AB}"/>
                </a:ext>
              </a:extLst>
            </p:cNvPr>
            <p:cNvSpPr>
              <a:spLocks noChangeArrowheads="1"/>
            </p:cNvSpPr>
            <p:nvPr/>
          </p:nvSpPr>
          <p:spPr bwMode="auto">
            <a:xfrm>
              <a:off x="1462108" y="4362448"/>
              <a:ext cx="230188" cy="2286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9707" name="Line 9">
              <a:extLst>
                <a:ext uri="{FF2B5EF4-FFF2-40B4-BE49-F238E27FC236}">
                  <a16:creationId xmlns:a16="http://schemas.microsoft.com/office/drawing/2014/main" id="{DA8F444C-B6B1-4CD2-8B68-3814E9D21623}"/>
                </a:ext>
              </a:extLst>
            </p:cNvPr>
            <p:cNvSpPr>
              <a:spLocks noChangeShapeType="1"/>
            </p:cNvSpPr>
            <p:nvPr/>
          </p:nvSpPr>
          <p:spPr bwMode="auto">
            <a:xfrm>
              <a:off x="1614508" y="4591048"/>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8" name="Line 10">
              <a:extLst>
                <a:ext uri="{FF2B5EF4-FFF2-40B4-BE49-F238E27FC236}">
                  <a16:creationId xmlns:a16="http://schemas.microsoft.com/office/drawing/2014/main" id="{31E15C66-D086-9AB2-0E6A-42E70A5D4B3A}"/>
                </a:ext>
              </a:extLst>
            </p:cNvPr>
            <p:cNvSpPr>
              <a:spLocks noChangeShapeType="1"/>
            </p:cNvSpPr>
            <p:nvPr/>
          </p:nvSpPr>
          <p:spPr bwMode="auto">
            <a:xfrm>
              <a:off x="1614508" y="4819648"/>
              <a:ext cx="304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9" name="Line 11">
              <a:extLst>
                <a:ext uri="{FF2B5EF4-FFF2-40B4-BE49-F238E27FC236}">
                  <a16:creationId xmlns:a16="http://schemas.microsoft.com/office/drawing/2014/main" id="{B8BC7949-2561-D30E-7E79-5644F25A77B9}"/>
                </a:ext>
              </a:extLst>
            </p:cNvPr>
            <p:cNvSpPr>
              <a:spLocks noChangeShapeType="1"/>
            </p:cNvSpPr>
            <p:nvPr/>
          </p:nvSpPr>
          <p:spPr bwMode="auto">
            <a:xfrm>
              <a:off x="1614508" y="4819648"/>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0" name="Line 12">
              <a:extLst>
                <a:ext uri="{FF2B5EF4-FFF2-40B4-BE49-F238E27FC236}">
                  <a16:creationId xmlns:a16="http://schemas.microsoft.com/office/drawing/2014/main" id="{C4BE3255-A27E-8719-8E61-A12E28CDA2BE}"/>
                </a:ext>
              </a:extLst>
            </p:cNvPr>
            <p:cNvSpPr>
              <a:spLocks noChangeShapeType="1"/>
            </p:cNvSpPr>
            <p:nvPr/>
          </p:nvSpPr>
          <p:spPr bwMode="auto">
            <a:xfrm>
              <a:off x="1614508" y="5048248"/>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1" name="Line 13">
              <a:extLst>
                <a:ext uri="{FF2B5EF4-FFF2-40B4-BE49-F238E27FC236}">
                  <a16:creationId xmlns:a16="http://schemas.microsoft.com/office/drawing/2014/main" id="{F2F19B74-2DB3-269B-0531-B23B8F992BED}"/>
                </a:ext>
              </a:extLst>
            </p:cNvPr>
            <p:cNvSpPr>
              <a:spLocks noChangeShapeType="1"/>
            </p:cNvSpPr>
            <p:nvPr/>
          </p:nvSpPr>
          <p:spPr bwMode="auto">
            <a:xfrm>
              <a:off x="1995508" y="5048248"/>
              <a:ext cx="0" cy="304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2" name="AutoShape 14">
              <a:extLst>
                <a:ext uri="{FF2B5EF4-FFF2-40B4-BE49-F238E27FC236}">
                  <a16:creationId xmlns:a16="http://schemas.microsoft.com/office/drawing/2014/main" id="{D6DE45DC-34ED-E563-76C9-E3AE67844093}"/>
                </a:ext>
              </a:extLst>
            </p:cNvPr>
            <p:cNvSpPr>
              <a:spLocks noChangeArrowheads="1"/>
            </p:cNvSpPr>
            <p:nvPr/>
          </p:nvSpPr>
          <p:spPr bwMode="auto">
            <a:xfrm>
              <a:off x="1843108" y="4743448"/>
              <a:ext cx="533400" cy="228600"/>
            </a:xfrm>
            <a:prstGeom prst="parallelogram">
              <a:avLst>
                <a:gd name="adj" fmla="val 58333"/>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9713" name="Line 15">
              <a:extLst>
                <a:ext uri="{FF2B5EF4-FFF2-40B4-BE49-F238E27FC236}">
                  <a16:creationId xmlns:a16="http://schemas.microsoft.com/office/drawing/2014/main" id="{3023F6EC-98CD-C142-3F3D-1DBCD5F3E738}"/>
                </a:ext>
              </a:extLst>
            </p:cNvPr>
            <p:cNvSpPr>
              <a:spLocks noChangeShapeType="1"/>
            </p:cNvSpPr>
            <p:nvPr/>
          </p:nvSpPr>
          <p:spPr bwMode="auto">
            <a:xfrm>
              <a:off x="1995508" y="4819648"/>
              <a:ext cx="228600" cy="0"/>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4" name="Line 16">
              <a:extLst>
                <a:ext uri="{FF2B5EF4-FFF2-40B4-BE49-F238E27FC236}">
                  <a16:creationId xmlns:a16="http://schemas.microsoft.com/office/drawing/2014/main" id="{4FF31AF7-09F4-F97E-D999-5F353335FFD7}"/>
                </a:ext>
              </a:extLst>
            </p:cNvPr>
            <p:cNvSpPr>
              <a:spLocks noChangeShapeType="1"/>
            </p:cNvSpPr>
            <p:nvPr/>
          </p:nvSpPr>
          <p:spPr bwMode="auto">
            <a:xfrm>
              <a:off x="1995508" y="4895848"/>
              <a:ext cx="228600"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5" name="Text Box 17">
              <a:extLst>
                <a:ext uri="{FF2B5EF4-FFF2-40B4-BE49-F238E27FC236}">
                  <a16:creationId xmlns:a16="http://schemas.microsoft.com/office/drawing/2014/main" id="{2DD249DA-169B-6322-42E6-45531AAF7880}"/>
                </a:ext>
              </a:extLst>
            </p:cNvPr>
            <p:cNvSpPr txBox="1">
              <a:spLocks noChangeArrowheads="1"/>
            </p:cNvSpPr>
            <p:nvPr/>
          </p:nvSpPr>
          <p:spPr bwMode="auto">
            <a:xfrm>
              <a:off x="1446233" y="3611561"/>
              <a:ext cx="720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l" eaLnBrk="0" hangingPunct="0"/>
              <a:r>
                <a:rPr lang="en-GB" altLang="zh-CN" sz="2000">
                  <a:latin typeface="Arial" panose="020B0604020202020204" pitchFamily="34" charset="0"/>
                </a:rPr>
                <a:t>User</a:t>
              </a:r>
            </a:p>
          </p:txBody>
        </p:sp>
        <p:sp>
          <p:nvSpPr>
            <p:cNvPr id="29716" name="Oval 18">
              <a:extLst>
                <a:ext uri="{FF2B5EF4-FFF2-40B4-BE49-F238E27FC236}">
                  <a16:creationId xmlns:a16="http://schemas.microsoft.com/office/drawing/2014/main" id="{52511FFC-010D-740D-3F22-A0093184A334}"/>
                </a:ext>
              </a:extLst>
            </p:cNvPr>
            <p:cNvSpPr>
              <a:spLocks noChangeArrowheads="1"/>
            </p:cNvSpPr>
            <p:nvPr/>
          </p:nvSpPr>
          <p:spPr bwMode="auto">
            <a:xfrm>
              <a:off x="6645296" y="3981448"/>
              <a:ext cx="303212" cy="3048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9717" name="Line 19">
              <a:extLst>
                <a:ext uri="{FF2B5EF4-FFF2-40B4-BE49-F238E27FC236}">
                  <a16:creationId xmlns:a16="http://schemas.microsoft.com/office/drawing/2014/main" id="{7D46C107-1348-B36D-D2BD-5DE308CFA871}"/>
                </a:ext>
              </a:extLst>
            </p:cNvPr>
            <p:cNvSpPr>
              <a:spLocks noChangeShapeType="1"/>
            </p:cNvSpPr>
            <p:nvPr/>
          </p:nvSpPr>
          <p:spPr bwMode="auto">
            <a:xfrm>
              <a:off x="6796108" y="4286248"/>
              <a:ext cx="0" cy="304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8" name="AutoShape 20">
              <a:extLst>
                <a:ext uri="{FF2B5EF4-FFF2-40B4-BE49-F238E27FC236}">
                  <a16:creationId xmlns:a16="http://schemas.microsoft.com/office/drawing/2014/main" id="{35FC5A8E-601E-729F-2E73-3E3BEBF4405B}"/>
                </a:ext>
              </a:extLst>
            </p:cNvPr>
            <p:cNvSpPr>
              <a:spLocks noChangeArrowheads="1"/>
            </p:cNvSpPr>
            <p:nvPr/>
          </p:nvSpPr>
          <p:spPr bwMode="auto">
            <a:xfrm rot="-8824957">
              <a:off x="6262708" y="4514848"/>
              <a:ext cx="533400" cy="228600"/>
            </a:xfrm>
            <a:prstGeom prst="parallelogram">
              <a:avLst>
                <a:gd name="adj" fmla="val 58333"/>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9719" name="Line 21">
              <a:extLst>
                <a:ext uri="{FF2B5EF4-FFF2-40B4-BE49-F238E27FC236}">
                  <a16:creationId xmlns:a16="http://schemas.microsoft.com/office/drawing/2014/main" id="{349510D8-6495-A5D2-DD65-2EFE5DC722E8}"/>
                </a:ext>
              </a:extLst>
            </p:cNvPr>
            <p:cNvSpPr>
              <a:spLocks noChangeShapeType="1"/>
            </p:cNvSpPr>
            <p:nvPr/>
          </p:nvSpPr>
          <p:spPr bwMode="auto">
            <a:xfrm flipH="1">
              <a:off x="6567508" y="4438648"/>
              <a:ext cx="228600" cy="152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0" name="Line 22">
              <a:extLst>
                <a:ext uri="{FF2B5EF4-FFF2-40B4-BE49-F238E27FC236}">
                  <a16:creationId xmlns:a16="http://schemas.microsoft.com/office/drawing/2014/main" id="{4D0A8914-25D9-FB8B-9885-1CEC14854F10}"/>
                </a:ext>
              </a:extLst>
            </p:cNvPr>
            <p:cNvSpPr>
              <a:spLocks noChangeShapeType="1"/>
            </p:cNvSpPr>
            <p:nvPr/>
          </p:nvSpPr>
          <p:spPr bwMode="auto">
            <a:xfrm>
              <a:off x="6491308" y="4591048"/>
              <a:ext cx="153988" cy="76200"/>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1" name="Line 23">
              <a:extLst>
                <a:ext uri="{FF2B5EF4-FFF2-40B4-BE49-F238E27FC236}">
                  <a16:creationId xmlns:a16="http://schemas.microsoft.com/office/drawing/2014/main" id="{DCA8BA5A-0403-F4D3-D530-C069772CAB95}"/>
                </a:ext>
              </a:extLst>
            </p:cNvPr>
            <p:cNvSpPr>
              <a:spLocks noChangeShapeType="1"/>
            </p:cNvSpPr>
            <p:nvPr/>
          </p:nvSpPr>
          <p:spPr bwMode="auto">
            <a:xfrm>
              <a:off x="6491308" y="4667248"/>
              <a:ext cx="153988" cy="76200"/>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2" name="Line 24">
              <a:extLst>
                <a:ext uri="{FF2B5EF4-FFF2-40B4-BE49-F238E27FC236}">
                  <a16:creationId xmlns:a16="http://schemas.microsoft.com/office/drawing/2014/main" id="{14678DBB-EBA1-DCA6-C368-C85AB6D1955D}"/>
                </a:ext>
              </a:extLst>
            </p:cNvPr>
            <p:cNvSpPr>
              <a:spLocks noChangeShapeType="1"/>
            </p:cNvSpPr>
            <p:nvPr/>
          </p:nvSpPr>
          <p:spPr bwMode="auto">
            <a:xfrm>
              <a:off x="6796108" y="4591048"/>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3" name="Line 25">
              <a:extLst>
                <a:ext uri="{FF2B5EF4-FFF2-40B4-BE49-F238E27FC236}">
                  <a16:creationId xmlns:a16="http://schemas.microsoft.com/office/drawing/2014/main" id="{E6684677-8E47-66CD-6D48-5BC6D041F82F}"/>
                </a:ext>
              </a:extLst>
            </p:cNvPr>
            <p:cNvSpPr>
              <a:spLocks noChangeShapeType="1"/>
            </p:cNvSpPr>
            <p:nvPr/>
          </p:nvSpPr>
          <p:spPr bwMode="auto">
            <a:xfrm flipH="1">
              <a:off x="6415108" y="4819648"/>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4" name="Line 26">
              <a:extLst>
                <a:ext uri="{FF2B5EF4-FFF2-40B4-BE49-F238E27FC236}">
                  <a16:creationId xmlns:a16="http://schemas.microsoft.com/office/drawing/2014/main" id="{A1038CB3-44D7-7E59-5B87-4FBA3BB62821}"/>
                </a:ext>
              </a:extLst>
            </p:cNvPr>
            <p:cNvSpPr>
              <a:spLocks noChangeShapeType="1"/>
            </p:cNvSpPr>
            <p:nvPr/>
          </p:nvSpPr>
          <p:spPr bwMode="auto">
            <a:xfrm>
              <a:off x="6415108" y="4819648"/>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5" name="Freeform 27">
              <a:extLst>
                <a:ext uri="{FF2B5EF4-FFF2-40B4-BE49-F238E27FC236}">
                  <a16:creationId xmlns:a16="http://schemas.microsoft.com/office/drawing/2014/main" id="{2020BEAF-A796-9AE8-39BF-73063DA88CC6}"/>
                </a:ext>
              </a:extLst>
            </p:cNvPr>
            <p:cNvSpPr>
              <a:spLocks noChangeArrowheads="1"/>
            </p:cNvSpPr>
            <p:nvPr/>
          </p:nvSpPr>
          <p:spPr bwMode="auto">
            <a:xfrm>
              <a:off x="2541608" y="4743448"/>
              <a:ext cx="3695700" cy="1409700"/>
            </a:xfrm>
            <a:custGeom>
              <a:avLst/>
              <a:gdLst>
                <a:gd name="T0" fmla="*/ 184 w 2328"/>
                <a:gd name="T1" fmla="*/ 96 h 888"/>
                <a:gd name="T2" fmla="*/ 184 w 2328"/>
                <a:gd name="T3" fmla="*/ 768 h 888"/>
                <a:gd name="T4" fmla="*/ 1288 w 2328"/>
                <a:gd name="T5" fmla="*/ 816 h 888"/>
                <a:gd name="T6" fmla="*/ 2200 w 2328"/>
                <a:gd name="T7" fmla="*/ 384 h 888"/>
                <a:gd name="T8" fmla="*/ 2056 w 2328"/>
                <a:gd name="T9" fmla="*/ 0 h 888"/>
              </a:gdLst>
              <a:ahLst/>
              <a:cxnLst>
                <a:cxn ang="0">
                  <a:pos x="T0" y="T1"/>
                </a:cxn>
                <a:cxn ang="0">
                  <a:pos x="T2" y="T3"/>
                </a:cxn>
                <a:cxn ang="0">
                  <a:pos x="T4" y="T5"/>
                </a:cxn>
                <a:cxn ang="0">
                  <a:pos x="T6" y="T7"/>
                </a:cxn>
                <a:cxn ang="0">
                  <a:pos x="T8" y="T9"/>
                </a:cxn>
              </a:cxnLst>
              <a:rect l="0" t="0" r="r" b="b"/>
              <a:pathLst>
                <a:path w="2328" h="888">
                  <a:moveTo>
                    <a:pt x="184" y="96"/>
                  </a:moveTo>
                  <a:cubicBezTo>
                    <a:pt x="92" y="372"/>
                    <a:pt x="0" y="648"/>
                    <a:pt x="184" y="768"/>
                  </a:cubicBezTo>
                  <a:cubicBezTo>
                    <a:pt x="368" y="888"/>
                    <a:pt x="952" y="880"/>
                    <a:pt x="1288" y="816"/>
                  </a:cubicBezTo>
                  <a:cubicBezTo>
                    <a:pt x="1624" y="752"/>
                    <a:pt x="2072" y="520"/>
                    <a:pt x="2200" y="384"/>
                  </a:cubicBezTo>
                  <a:cubicBezTo>
                    <a:pt x="2328" y="248"/>
                    <a:pt x="2080" y="64"/>
                    <a:pt x="2056" y="0"/>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0" name="TextBox 29">
              <a:extLst>
                <a:ext uri="{FF2B5EF4-FFF2-40B4-BE49-F238E27FC236}">
                  <a16:creationId xmlns:a16="http://schemas.microsoft.com/office/drawing/2014/main" id="{02DE245A-246A-C1A8-8AA0-FF496B3638DB}"/>
                </a:ext>
              </a:extLst>
            </p:cNvPr>
            <p:cNvSpPr txBox="1"/>
            <p:nvPr/>
          </p:nvSpPr>
          <p:spPr>
            <a:xfrm>
              <a:off x="7286632" y="3000394"/>
              <a:ext cx="554037" cy="3571900"/>
            </a:xfrm>
            <a:prstGeom prst="rect">
              <a:avLst/>
            </a:prstGeom>
          </p:spPr>
          <p:style>
            <a:lnRef idx="1">
              <a:schemeClr val="accent3"/>
            </a:lnRef>
            <a:fillRef idx="2">
              <a:schemeClr val="accent3"/>
            </a:fillRef>
            <a:effectRef idx="1">
              <a:schemeClr val="accent3"/>
            </a:effectRef>
            <a:fontRef idx="minor">
              <a:schemeClr val="dk1"/>
            </a:fontRef>
          </p:style>
          <p:txBody>
            <a:bodyPr vert="eaVert">
              <a:spAutoFit/>
            </a:bodyPr>
            <a:lstStyle/>
            <a:p>
              <a:pPr algn="ctr">
                <a:buFontTx/>
                <a:buNone/>
                <a:defRPr/>
              </a:pPr>
              <a:r>
                <a:rPr kumimoji="1" lang="zh-CN" altLang="en-US" dirty="0">
                  <a:sym typeface="+mn-ea"/>
                </a:rPr>
                <a:t>人代替系统行为</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CE9421BB-B442-A4AD-18B4-7EA852717673}"/>
              </a:ext>
            </a:extLst>
          </p:cNvPr>
          <p:cNvSpPr>
            <a:spLocks noGrp="1" noChangeArrowheads="1"/>
          </p:cNvSpPr>
          <p:nvPr>
            <p:ph type="title"/>
          </p:nvPr>
        </p:nvSpPr>
        <p:spPr/>
        <p:txBody>
          <a:bodyPr/>
          <a:lstStyle/>
          <a:p>
            <a:pPr eaLnBrk="1" fontAlgn="auto" hangingPunct="1">
              <a:spcAft>
                <a:spcPts val="0"/>
              </a:spcAft>
              <a:defRPr/>
            </a:pPr>
            <a:r>
              <a:rPr lang="zh-CN" altLang="en-US">
                <a:solidFill>
                  <a:schemeClr val="tx2">
                    <a:satMod val="130000"/>
                  </a:schemeClr>
                </a:solidFill>
              </a:rPr>
              <a:t>第</a:t>
            </a:r>
            <a:r>
              <a:rPr lang="en-US" altLang="zh-CN">
                <a:solidFill>
                  <a:schemeClr val="tx2">
                    <a:satMod val="130000"/>
                  </a:schemeClr>
                </a:solidFill>
              </a:rPr>
              <a:t>8</a:t>
            </a:r>
            <a:r>
              <a:rPr lang="zh-CN" altLang="en-US">
                <a:solidFill>
                  <a:schemeClr val="tx2">
                    <a:satMod val="130000"/>
                  </a:schemeClr>
                </a:solidFill>
              </a:rPr>
              <a:t>章 设计、原型建立与构造</a:t>
            </a:r>
          </a:p>
        </p:txBody>
      </p:sp>
      <p:sp>
        <p:nvSpPr>
          <p:cNvPr id="12290" name="Rectangle 3">
            <a:extLst>
              <a:ext uri="{FF2B5EF4-FFF2-40B4-BE49-F238E27FC236}">
                <a16:creationId xmlns:a16="http://schemas.microsoft.com/office/drawing/2014/main" id="{22154584-F740-F8C8-3369-ADEDA1F9A7DD}"/>
              </a:ext>
            </a:extLst>
          </p:cNvPr>
          <p:cNvSpPr>
            <a:spLocks noGrp="1" noChangeArrowheads="1"/>
          </p:cNvSpPr>
          <p:nvPr>
            <p:ph idx="1"/>
          </p:nvPr>
        </p:nvSpPr>
        <p:spPr/>
        <p:txBody>
          <a:bodyPr/>
          <a:lstStyle/>
          <a:p>
            <a:pPr eaLnBrk="1" hangingPunct="1"/>
            <a:r>
              <a:rPr lang="zh-CN" altLang="en-US"/>
              <a:t>本章内容</a:t>
            </a:r>
          </a:p>
          <a:p>
            <a:pPr lvl="1" eaLnBrk="1" hangingPunct="1"/>
            <a:r>
              <a:rPr lang="zh-CN" altLang="en-US"/>
              <a:t>引言</a:t>
            </a:r>
          </a:p>
          <a:p>
            <a:pPr lvl="1" eaLnBrk="1" hangingPunct="1"/>
            <a:r>
              <a:rPr lang="zh-CN" altLang="en-US"/>
              <a:t>原型建立和构造</a:t>
            </a:r>
          </a:p>
          <a:p>
            <a:pPr lvl="1" eaLnBrk="1" hangingPunct="1"/>
            <a:r>
              <a:rPr lang="zh-CN" altLang="en-US"/>
              <a:t>概念设计：从需求至初步设计</a:t>
            </a:r>
          </a:p>
          <a:p>
            <a:pPr lvl="1" eaLnBrk="1" hangingPunct="1"/>
            <a:r>
              <a:rPr lang="zh-CN" altLang="en-US"/>
              <a:t>物理设计：具体化</a:t>
            </a:r>
          </a:p>
          <a:p>
            <a:pPr lvl="1" eaLnBrk="1" hangingPunct="1"/>
            <a:r>
              <a:rPr lang="zh-CN" altLang="en-US"/>
              <a:t>工具支持</a:t>
            </a:r>
          </a:p>
        </p:txBody>
      </p:sp>
      <p:sp>
        <p:nvSpPr>
          <p:cNvPr id="12291" name="灯片编号占位符 3">
            <a:extLst>
              <a:ext uri="{FF2B5EF4-FFF2-40B4-BE49-F238E27FC236}">
                <a16:creationId xmlns:a16="http://schemas.microsoft.com/office/drawing/2014/main" id="{17F40CF5-A935-3E44-6F40-1E16127A9F0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6A3D1E19-9192-41EF-A13F-8FACC83D0A3B}" type="slidenum">
              <a:rPr lang="en-US" altLang="zh-CN" sz="1200">
                <a:solidFill>
                  <a:srgbClr val="B5A788"/>
                </a:solidFill>
              </a:rPr>
              <a:pPr/>
              <a:t>2</a:t>
            </a:fld>
            <a:endParaRPr lang="en-US" altLang="zh-CN" sz="1200">
              <a:solidFill>
                <a:srgbClr val="B5A788"/>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E0065E03-4117-D64F-B6EE-E46B540B2032}"/>
              </a:ext>
            </a:extLst>
          </p:cNvPr>
          <p:cNvSpPr>
            <a:spLocks noGrp="1" noChangeArrowheads="1"/>
          </p:cNvSpPr>
          <p:nvPr>
            <p:ph type="title"/>
          </p:nvPr>
        </p:nvSpPr>
        <p:spPr>
          <a:xfrm>
            <a:off x="1028700" y="142875"/>
            <a:ext cx="7686675" cy="1143000"/>
          </a:xfrm>
        </p:spPr>
        <p:txBody>
          <a:bodyPr>
            <a:normAutofit fontScale="90000"/>
          </a:bodyPr>
          <a:lstStyle/>
          <a:p>
            <a:pPr eaLnBrk="1" fontAlgn="auto" hangingPunct="1">
              <a:spcAft>
                <a:spcPts val="0"/>
              </a:spcAft>
              <a:defRPr/>
            </a:pPr>
            <a:r>
              <a:rPr lang="en-US" altLang="zh-CN" dirty="0">
                <a:solidFill>
                  <a:schemeClr val="tx2">
                    <a:satMod val="130000"/>
                  </a:schemeClr>
                </a:solidFill>
              </a:rPr>
              <a:t>8.2.4 </a:t>
            </a:r>
            <a:r>
              <a:rPr lang="zh-CN" altLang="en-US" dirty="0">
                <a:solidFill>
                  <a:schemeClr val="tx2">
                    <a:satMod val="130000"/>
                  </a:schemeClr>
                </a:solidFill>
              </a:rPr>
              <a:t>高保真（</a:t>
            </a:r>
            <a:r>
              <a:rPr lang="en-US" altLang="zh-CN" dirty="0">
                <a:solidFill>
                  <a:schemeClr val="tx2">
                    <a:satMod val="130000"/>
                  </a:schemeClr>
                </a:solidFill>
              </a:rPr>
              <a:t>high-fidelity</a:t>
            </a:r>
            <a:r>
              <a:rPr lang="zh-CN" altLang="en-US" dirty="0">
                <a:solidFill>
                  <a:schemeClr val="tx2">
                    <a:satMod val="130000"/>
                  </a:schemeClr>
                </a:solidFill>
              </a:rPr>
              <a:t>）原型</a:t>
            </a:r>
          </a:p>
        </p:txBody>
      </p:sp>
      <p:sp>
        <p:nvSpPr>
          <p:cNvPr id="29699" name="Rectangle 3">
            <a:extLst>
              <a:ext uri="{FF2B5EF4-FFF2-40B4-BE49-F238E27FC236}">
                <a16:creationId xmlns:a16="http://schemas.microsoft.com/office/drawing/2014/main" id="{D792EF49-0759-93FA-2C26-4D59C2043A12}"/>
              </a:ext>
            </a:extLst>
          </p:cNvPr>
          <p:cNvSpPr>
            <a:spLocks noGrp="1" noChangeArrowheads="1"/>
          </p:cNvSpPr>
          <p:nvPr>
            <p:ph idx="1"/>
          </p:nvPr>
        </p:nvSpPr>
        <p:spPr>
          <a:xfrm>
            <a:off x="1000125" y="1571625"/>
            <a:ext cx="8686800" cy="4525963"/>
          </a:xfrm>
        </p:spPr>
        <p:txBody>
          <a:bodyPr>
            <a:normAutofit fontScale="92500" lnSpcReduction="10000"/>
          </a:bodyPr>
          <a:lstStyle/>
          <a:p>
            <a:pPr marL="274320" indent="-274320" eaLnBrk="1" fontAlgn="auto" hangingPunct="1">
              <a:spcAft>
                <a:spcPts val="0"/>
              </a:spcAft>
              <a:buFont typeface="Wingdings 3" panose="05040102010807070707"/>
              <a:buChar char=""/>
              <a:defRPr/>
            </a:pPr>
            <a:r>
              <a:rPr lang="zh-CN" altLang="en-US" sz="2800" dirty="0"/>
              <a:t>更</a:t>
            </a:r>
            <a:r>
              <a:rPr lang="zh-CN" altLang="en-US" sz="2800" dirty="0">
                <a:solidFill>
                  <a:srgbClr val="FF0000"/>
                </a:solidFill>
              </a:rPr>
              <a:t>接近于最终产品</a:t>
            </a:r>
            <a:r>
              <a:rPr lang="zh-CN" altLang="en-US" sz="2800" dirty="0"/>
              <a:t>，使用了</a:t>
            </a:r>
            <a:r>
              <a:rPr lang="zh-CN" altLang="en-US" sz="2800" dirty="0">
                <a:solidFill>
                  <a:srgbClr val="FF0000"/>
                </a:solidFill>
              </a:rPr>
              <a:t>相同的材料</a:t>
            </a:r>
            <a:endParaRPr lang="en-US" altLang="zh-CN" sz="2800" dirty="0">
              <a:solidFill>
                <a:srgbClr val="FF0000"/>
              </a:solidFill>
            </a:endParaRPr>
          </a:p>
          <a:p>
            <a:pPr marL="274320" indent="-274320" eaLnBrk="1" fontAlgn="auto" hangingPunct="1">
              <a:spcAft>
                <a:spcPts val="0"/>
              </a:spcAft>
              <a:buFont typeface="Wingdings 3" panose="05040102010807070707"/>
              <a:buNone/>
              <a:defRPr/>
            </a:pPr>
            <a:endParaRPr lang="zh-CN" altLang="en-US" dirty="0"/>
          </a:p>
          <a:p>
            <a:pPr marL="274320" indent="-274320" eaLnBrk="1" fontAlgn="auto" hangingPunct="1">
              <a:spcAft>
                <a:spcPts val="0"/>
              </a:spcAft>
              <a:buFont typeface="Wingdings 3" panose="05040102010807070707"/>
              <a:buChar char=""/>
              <a:defRPr/>
            </a:pPr>
            <a:r>
              <a:rPr lang="zh-CN" altLang="en-GB" sz="2800" dirty="0"/>
              <a:t>高保真软件原型常见环境</a:t>
            </a:r>
          </a:p>
          <a:p>
            <a:pPr marL="548640" lvl="1" indent="-274320" eaLnBrk="1" fontAlgn="auto" hangingPunct="1">
              <a:spcAft>
                <a:spcPts val="0"/>
              </a:spcAft>
              <a:buClr>
                <a:schemeClr val="accent4"/>
              </a:buClr>
              <a:buFont typeface="Wingdings 3" panose="05040102010807070707"/>
              <a:buChar char=""/>
              <a:defRPr/>
            </a:pPr>
            <a:r>
              <a:rPr lang="en-GB" altLang="zh-CN" sz="2400" dirty="0">
                <a:solidFill>
                  <a:schemeClr val="tx1">
                    <a:tint val="85000"/>
                  </a:schemeClr>
                </a:solidFill>
              </a:rPr>
              <a:t>Macromedia Director </a:t>
            </a:r>
          </a:p>
          <a:p>
            <a:pPr marL="548640" lvl="1" indent="-274320" eaLnBrk="1" fontAlgn="auto" hangingPunct="1">
              <a:spcAft>
                <a:spcPts val="0"/>
              </a:spcAft>
              <a:buClr>
                <a:schemeClr val="accent4"/>
              </a:buClr>
              <a:buFont typeface="Wingdings 3" panose="05040102010807070707"/>
              <a:buChar char=""/>
              <a:defRPr/>
            </a:pPr>
            <a:r>
              <a:rPr lang="en-GB" altLang="zh-CN" sz="2400" dirty="0">
                <a:solidFill>
                  <a:schemeClr val="tx1">
                    <a:tint val="85000"/>
                  </a:schemeClr>
                </a:solidFill>
              </a:rPr>
              <a:t>Visual Basic….</a:t>
            </a:r>
          </a:p>
          <a:p>
            <a:pPr marL="548640" lvl="1" indent="-274320" eaLnBrk="1" fontAlgn="auto" hangingPunct="1">
              <a:spcAft>
                <a:spcPts val="0"/>
              </a:spcAft>
              <a:buClr>
                <a:schemeClr val="accent4"/>
              </a:buClr>
              <a:buFont typeface="Wingdings 3" panose="05040102010807070707"/>
              <a:buNone/>
              <a:defRPr/>
            </a:pPr>
            <a:endParaRPr lang="en-GB" altLang="zh-CN" dirty="0">
              <a:solidFill>
                <a:schemeClr val="tx1">
                  <a:tint val="85000"/>
                </a:schemeClr>
              </a:solidFill>
            </a:endParaRPr>
          </a:p>
          <a:p>
            <a:pPr marL="274320" indent="-274320" eaLnBrk="1" fontAlgn="auto" hangingPunct="1">
              <a:spcAft>
                <a:spcPts val="0"/>
              </a:spcAft>
              <a:buFont typeface="Wingdings 3" panose="05040102010807070707"/>
              <a:buChar char=""/>
              <a:defRPr/>
            </a:pPr>
            <a:r>
              <a:rPr lang="zh-CN" altLang="en-US" sz="2800" dirty="0"/>
              <a:t>存在一些问题</a:t>
            </a:r>
          </a:p>
          <a:p>
            <a:pPr marL="548640" lvl="1" indent="-274320" eaLnBrk="1" fontAlgn="auto" hangingPunct="1">
              <a:spcAft>
                <a:spcPts val="0"/>
              </a:spcAft>
              <a:buClr>
                <a:schemeClr val="accent4"/>
              </a:buClr>
              <a:buFont typeface="Wingdings 3" panose="05040102010807070707"/>
              <a:buChar char=""/>
              <a:defRPr/>
            </a:pPr>
            <a:r>
              <a:rPr lang="zh-CN" altLang="en-US" sz="2400" dirty="0">
                <a:solidFill>
                  <a:schemeClr val="tx1">
                    <a:tint val="85000"/>
                  </a:schemeClr>
                </a:solidFill>
              </a:rPr>
              <a:t>所需</a:t>
            </a:r>
            <a:r>
              <a:rPr lang="zh-CN" altLang="en-US" sz="2400" dirty="0">
                <a:solidFill>
                  <a:srgbClr val="FF0000"/>
                </a:solidFill>
              </a:rPr>
              <a:t>时间长</a:t>
            </a:r>
          </a:p>
          <a:p>
            <a:pPr marL="548640" lvl="1" indent="-274320" eaLnBrk="1" fontAlgn="auto" hangingPunct="1">
              <a:spcAft>
                <a:spcPts val="0"/>
              </a:spcAft>
              <a:buClr>
                <a:schemeClr val="accent4"/>
              </a:buClr>
              <a:buFont typeface="Wingdings 3" panose="05040102010807070707"/>
              <a:buChar char=""/>
              <a:defRPr/>
            </a:pPr>
            <a:r>
              <a:rPr lang="zh-CN" altLang="en-US" sz="2400" dirty="0">
                <a:solidFill>
                  <a:schemeClr val="tx1">
                    <a:tint val="85000"/>
                  </a:schemeClr>
                </a:solidFill>
              </a:rPr>
              <a:t>评估者易集中于</a:t>
            </a:r>
            <a:r>
              <a:rPr lang="zh-CN" altLang="en-US" sz="2400" dirty="0">
                <a:solidFill>
                  <a:srgbClr val="FF0000"/>
                </a:solidFill>
              </a:rPr>
              <a:t>表面问题</a:t>
            </a:r>
            <a:r>
              <a:rPr lang="zh-CN" altLang="en-US" sz="2400" dirty="0">
                <a:solidFill>
                  <a:schemeClr val="tx1">
                    <a:tint val="85000"/>
                  </a:schemeClr>
                </a:solidFill>
              </a:rPr>
              <a:t>，忽视</a:t>
            </a:r>
            <a:r>
              <a:rPr lang="zh-CN" altLang="en-US" sz="2400" dirty="0">
                <a:solidFill>
                  <a:srgbClr val="FF0000"/>
                </a:solidFill>
              </a:rPr>
              <a:t>本质问题</a:t>
            </a:r>
          </a:p>
          <a:p>
            <a:pPr marL="548640" lvl="1" indent="-274320" eaLnBrk="1" fontAlgn="auto" hangingPunct="1">
              <a:spcAft>
                <a:spcPts val="0"/>
              </a:spcAft>
              <a:buClr>
                <a:schemeClr val="accent4"/>
              </a:buClr>
              <a:buFont typeface="Wingdings 3" panose="05040102010807070707"/>
              <a:buChar char=""/>
              <a:defRPr/>
            </a:pPr>
            <a:r>
              <a:rPr lang="zh-CN" altLang="en-US" sz="2400" dirty="0">
                <a:solidFill>
                  <a:schemeClr val="tx1">
                    <a:tint val="85000"/>
                  </a:schemeClr>
                </a:solidFill>
              </a:rPr>
              <a:t>一个错误就可能</a:t>
            </a:r>
            <a:r>
              <a:rPr lang="zh-CN" altLang="en-US" sz="2400" dirty="0">
                <a:solidFill>
                  <a:srgbClr val="FF0000"/>
                </a:solidFill>
              </a:rPr>
              <a:t>中断整个测试</a:t>
            </a:r>
            <a:r>
              <a:rPr lang="zh-CN" altLang="en-US" sz="2400" dirty="0">
                <a:solidFill>
                  <a:schemeClr val="tx1">
                    <a:tint val="85000"/>
                  </a:schemeClr>
                </a:solidFill>
              </a:rPr>
              <a:t>过程</a:t>
            </a:r>
          </a:p>
          <a:p>
            <a:pPr marL="548640" lvl="1" indent="-274320" eaLnBrk="1" fontAlgn="auto" hangingPunct="1">
              <a:spcAft>
                <a:spcPts val="0"/>
              </a:spcAft>
              <a:buClr>
                <a:schemeClr val="accent4"/>
              </a:buClr>
              <a:buFont typeface="Wingdings 3" panose="05040102010807070707"/>
              <a:buChar char=""/>
              <a:defRPr/>
            </a:pPr>
            <a:r>
              <a:rPr lang="zh-CN" altLang="en-US" sz="2400" dirty="0">
                <a:solidFill>
                  <a:schemeClr val="tx1">
                    <a:tint val="85000"/>
                  </a:schemeClr>
                </a:solidFill>
              </a:rPr>
              <a:t>开发者</a:t>
            </a:r>
            <a:r>
              <a:rPr lang="zh-CN" altLang="en-US" sz="2400" dirty="0">
                <a:solidFill>
                  <a:srgbClr val="FF0000"/>
                </a:solidFill>
              </a:rPr>
              <a:t>不愿修改</a:t>
            </a:r>
            <a:r>
              <a:rPr lang="zh-CN" altLang="en-US" sz="2400" dirty="0">
                <a:solidFill>
                  <a:schemeClr val="tx1">
                    <a:tint val="85000"/>
                  </a:schemeClr>
                </a:solidFill>
              </a:rPr>
              <a:t>花很多时间建立的原型</a:t>
            </a:r>
          </a:p>
        </p:txBody>
      </p:sp>
      <p:sp>
        <p:nvSpPr>
          <p:cNvPr id="30723" name="灯片编号占位符 3">
            <a:extLst>
              <a:ext uri="{FF2B5EF4-FFF2-40B4-BE49-F238E27FC236}">
                <a16:creationId xmlns:a16="http://schemas.microsoft.com/office/drawing/2014/main" id="{452A819C-2460-41B4-F53B-56386CAF340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83FD6081-4632-4075-B57B-09CA28113979}" type="slidenum">
              <a:rPr lang="en-US" altLang="zh-CN" sz="1200">
                <a:solidFill>
                  <a:srgbClr val="B5A788"/>
                </a:solidFill>
              </a:rPr>
              <a:pPr/>
              <a:t>20</a:t>
            </a:fld>
            <a:endParaRPr lang="en-US" altLang="zh-CN" sz="1200">
              <a:solidFill>
                <a:srgbClr val="B5A788"/>
              </a:solidFill>
            </a:endParaRPr>
          </a:p>
        </p:txBody>
      </p:sp>
      <p:pic>
        <p:nvPicPr>
          <p:cNvPr id="30724" name="Picture 8" descr="http://img.zcool.cn/community/016cc756cc05ae6ac7252ce6b6f3cc.png@900w_1l_2o_100sh.jpg">
            <a:extLst>
              <a:ext uri="{FF2B5EF4-FFF2-40B4-BE49-F238E27FC236}">
                <a16:creationId xmlns:a16="http://schemas.microsoft.com/office/drawing/2014/main" id="{18231079-5502-441D-E814-80493D693D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2071688"/>
            <a:ext cx="3143250"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a:extLst>
              <a:ext uri="{FF2B5EF4-FFF2-40B4-BE49-F238E27FC236}">
                <a16:creationId xmlns:a16="http://schemas.microsoft.com/office/drawing/2014/main" id="{59721651-EE1A-8DB8-B743-B41E437A3AB1}"/>
              </a:ext>
            </a:extLst>
          </p:cNvPr>
          <p:cNvSpPr>
            <a:spLocks noGrp="1" noChangeArrowheads="1"/>
          </p:cNvSpPr>
          <p:nvPr>
            <p:ph type="title"/>
          </p:nvPr>
        </p:nvSpPr>
        <p:spPr>
          <a:xfrm>
            <a:off x="1014413" y="428625"/>
            <a:ext cx="7772400" cy="533400"/>
          </a:xfrm>
        </p:spPr>
        <p:txBody>
          <a:bodyPr>
            <a:normAutofit fontScale="90000"/>
          </a:bodyPr>
          <a:lstStyle/>
          <a:p>
            <a:pPr eaLnBrk="1" fontAlgn="auto" hangingPunct="1">
              <a:spcAft>
                <a:spcPts val="0"/>
              </a:spcAft>
              <a:defRPr/>
            </a:pPr>
            <a:r>
              <a:rPr lang="zh-CN" altLang="en-US" dirty="0">
                <a:solidFill>
                  <a:schemeClr val="tx2">
                    <a:satMod val="130000"/>
                  </a:schemeClr>
                </a:solidFill>
              </a:rPr>
              <a:t>低保真原型与高保真原型比较</a:t>
            </a:r>
          </a:p>
        </p:txBody>
      </p:sp>
      <p:sp>
        <p:nvSpPr>
          <p:cNvPr id="31746" name="Rectangle 3">
            <a:extLst>
              <a:ext uri="{FF2B5EF4-FFF2-40B4-BE49-F238E27FC236}">
                <a16:creationId xmlns:a16="http://schemas.microsoft.com/office/drawing/2014/main" id="{F79D27E2-49D9-41C0-D05E-27A7AC1661B2}"/>
              </a:ext>
            </a:extLst>
          </p:cNvPr>
          <p:cNvSpPr>
            <a:spLocks noGrp="1" noChangeArrowheads="1"/>
          </p:cNvSpPr>
          <p:nvPr>
            <p:ph type="body" sz="half" idx="1"/>
          </p:nvPr>
        </p:nvSpPr>
        <p:spPr>
          <a:xfrm>
            <a:off x="714375" y="1149350"/>
            <a:ext cx="8172450" cy="993775"/>
          </a:xfrm>
        </p:spPr>
        <p:txBody>
          <a:bodyPr/>
          <a:lstStyle/>
          <a:p>
            <a:pPr lvl="1" eaLnBrk="1" hangingPunct="1">
              <a:lnSpc>
                <a:spcPct val="90000"/>
              </a:lnSpc>
            </a:pPr>
            <a:r>
              <a:rPr lang="zh-CN" altLang="en-US" sz="2400"/>
              <a:t>低保真原型：</a:t>
            </a:r>
            <a:r>
              <a:rPr lang="zh-CN" altLang="en-US" sz="2400">
                <a:solidFill>
                  <a:srgbClr val="FF0000"/>
                </a:solidFill>
              </a:rPr>
              <a:t>早期探索</a:t>
            </a:r>
            <a:r>
              <a:rPr lang="zh-CN" altLang="en-US" sz="2400"/>
              <a:t>设计内容和结构</a:t>
            </a:r>
          </a:p>
          <a:p>
            <a:pPr lvl="1" eaLnBrk="1" hangingPunct="1">
              <a:lnSpc>
                <a:spcPct val="90000"/>
              </a:lnSpc>
            </a:pPr>
            <a:r>
              <a:rPr lang="zh-CN" altLang="en-US" sz="2400"/>
              <a:t>高保真原型：</a:t>
            </a:r>
            <a:r>
              <a:rPr lang="zh-CN" altLang="en-US" sz="2400">
                <a:solidFill>
                  <a:srgbClr val="FF0000"/>
                </a:solidFill>
              </a:rPr>
              <a:t>后期</a:t>
            </a:r>
            <a:r>
              <a:rPr lang="zh-CN" altLang="en-US" sz="2400"/>
              <a:t>与其他人交流设计和</a:t>
            </a:r>
            <a:r>
              <a:rPr lang="zh-CN" altLang="en-US" sz="2400">
                <a:solidFill>
                  <a:srgbClr val="FF0000"/>
                </a:solidFill>
              </a:rPr>
              <a:t>测试</a:t>
            </a:r>
            <a:r>
              <a:rPr lang="zh-CN" altLang="en-US" sz="2400"/>
              <a:t>技术问题</a:t>
            </a:r>
          </a:p>
        </p:txBody>
      </p:sp>
      <p:sp>
        <p:nvSpPr>
          <p:cNvPr id="31747" name="灯片编号占位符 4">
            <a:extLst>
              <a:ext uri="{FF2B5EF4-FFF2-40B4-BE49-F238E27FC236}">
                <a16:creationId xmlns:a16="http://schemas.microsoft.com/office/drawing/2014/main" id="{66BD01A5-E67C-EF6B-BF15-5E585722CCC0}"/>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7D1ADD7F-2C60-49A1-BAF1-EF31DC6D7E9E}" type="slidenum">
              <a:rPr lang="en-US" altLang="zh-CN" sz="1200">
                <a:solidFill>
                  <a:srgbClr val="B5A788"/>
                </a:solidFill>
              </a:rPr>
              <a:pPr/>
              <a:t>21</a:t>
            </a:fld>
            <a:endParaRPr lang="en-US" altLang="zh-CN" sz="1200">
              <a:solidFill>
                <a:srgbClr val="B5A788"/>
              </a:solidFill>
            </a:endParaRPr>
          </a:p>
        </p:txBody>
      </p:sp>
      <p:pic>
        <p:nvPicPr>
          <p:cNvPr id="7" name="Picture 6">
            <a:extLst>
              <a:ext uri="{FF2B5EF4-FFF2-40B4-BE49-F238E27FC236}">
                <a16:creationId xmlns:a16="http://schemas.microsoft.com/office/drawing/2014/main" id="{C789D5ED-219A-449B-198E-E8BA3B1C19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0" y="2098675"/>
            <a:ext cx="4643438" cy="454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a:extLst>
              <a:ext uri="{FF2B5EF4-FFF2-40B4-BE49-F238E27FC236}">
                <a16:creationId xmlns:a16="http://schemas.microsoft.com/office/drawing/2014/main" id="{C38E46AA-FF8A-CD88-DE78-5F890A35E61A}"/>
              </a:ext>
            </a:extLst>
          </p:cNvPr>
          <p:cNvSpPr>
            <a:spLocks noGrp="1" noChangeArrowheads="1"/>
          </p:cNvSpPr>
          <p:nvPr>
            <p:ph type="title"/>
          </p:nvPr>
        </p:nvSpPr>
        <p:spPr>
          <a:xfrm>
            <a:off x="1014413" y="428625"/>
            <a:ext cx="7772400" cy="533400"/>
          </a:xfrm>
        </p:spPr>
        <p:txBody>
          <a:bodyPr>
            <a:normAutofit fontScale="90000"/>
          </a:bodyPr>
          <a:lstStyle/>
          <a:p>
            <a:pPr eaLnBrk="1" fontAlgn="auto" hangingPunct="1">
              <a:spcAft>
                <a:spcPts val="0"/>
              </a:spcAft>
              <a:defRPr/>
            </a:pPr>
            <a:r>
              <a:rPr lang="zh-CN" altLang="en-US" dirty="0">
                <a:solidFill>
                  <a:schemeClr val="tx2">
                    <a:satMod val="130000"/>
                  </a:schemeClr>
                </a:solidFill>
              </a:rPr>
              <a:t>低保真原型与高保真原型比较</a:t>
            </a:r>
          </a:p>
        </p:txBody>
      </p:sp>
      <p:graphicFrame>
        <p:nvGraphicFramePr>
          <p:cNvPr id="425000" name="Group 40">
            <a:extLst>
              <a:ext uri="{FF2B5EF4-FFF2-40B4-BE49-F238E27FC236}">
                <a16:creationId xmlns:a16="http://schemas.microsoft.com/office/drawing/2014/main" id="{FCFE9EDB-2983-F74E-0461-E4B51F918847}"/>
              </a:ext>
            </a:extLst>
          </p:cNvPr>
          <p:cNvGraphicFramePr>
            <a:graphicFrameLocks noGrp="1"/>
          </p:cNvGraphicFramePr>
          <p:nvPr>
            <p:ph sz="half" idx="1"/>
          </p:nvPr>
        </p:nvGraphicFramePr>
        <p:xfrm>
          <a:off x="1081088" y="1643063"/>
          <a:ext cx="7848600" cy="4629150"/>
        </p:xfrm>
        <a:graphic>
          <a:graphicData uri="http://schemas.openxmlformats.org/drawingml/2006/table">
            <a:tbl>
              <a:tblPr/>
              <a:tblGrid>
                <a:gridCol w="1655763">
                  <a:extLst>
                    <a:ext uri="{9D8B030D-6E8A-4147-A177-3AD203B41FA5}">
                      <a16:colId xmlns:a16="http://schemas.microsoft.com/office/drawing/2014/main" val="20000"/>
                    </a:ext>
                  </a:extLst>
                </a:gridCol>
                <a:gridCol w="2881312">
                  <a:extLst>
                    <a:ext uri="{9D8B030D-6E8A-4147-A177-3AD203B41FA5}">
                      <a16:colId xmlns:a16="http://schemas.microsoft.com/office/drawing/2014/main" val="20001"/>
                    </a:ext>
                  </a:extLst>
                </a:gridCol>
                <a:gridCol w="3311525">
                  <a:extLst>
                    <a:ext uri="{9D8B030D-6E8A-4147-A177-3AD203B41FA5}">
                      <a16:colId xmlns:a16="http://schemas.microsoft.com/office/drawing/2014/main" val="20002"/>
                    </a:ext>
                  </a:extLst>
                </a:gridCol>
              </a:tblGrid>
              <a:tr h="379413">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1600" b="1" i="0" u="none" strike="noStrike" kern="1200" cap="none" normalizeH="0" baseline="0" dirty="0">
                          <a:ln>
                            <a:noFill/>
                          </a:ln>
                          <a:solidFill>
                            <a:srgbClr val="FF0000"/>
                          </a:solidFill>
                          <a:effectLst/>
                          <a:latin typeface="Times New Roman" panose="02020603050405020304" pitchFamily="18" charset="0"/>
                          <a:ea typeface="宋体" panose="02010600030101010101" pitchFamily="2" charset="-122"/>
                          <a:cs typeface="+mn-cs"/>
                        </a:rPr>
                        <a:t>类型</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1600" b="1" i="0" u="none" strike="noStrike" kern="1200" cap="none" normalizeH="0" baseline="0" dirty="0">
                          <a:ln>
                            <a:noFill/>
                          </a:ln>
                          <a:solidFill>
                            <a:srgbClr val="FF0000"/>
                          </a:solidFill>
                          <a:effectLst/>
                          <a:latin typeface="Times New Roman" panose="02020603050405020304" pitchFamily="18" charset="0"/>
                          <a:ea typeface="宋体" panose="02010600030101010101" pitchFamily="2" charset="-122"/>
                          <a:cs typeface="+mn-cs"/>
                        </a:rPr>
                        <a:t>优点</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1600" b="1" i="0" u="none" strike="noStrike" kern="1200" cap="none" normalizeH="0" baseline="0" dirty="0">
                          <a:ln>
                            <a:noFill/>
                          </a:ln>
                          <a:solidFill>
                            <a:srgbClr val="FF0000"/>
                          </a:solidFill>
                          <a:effectLst/>
                          <a:latin typeface="Times New Roman" panose="02020603050405020304" pitchFamily="18" charset="0"/>
                          <a:ea typeface="宋体" panose="02010600030101010101" pitchFamily="2" charset="-122"/>
                          <a:cs typeface="+mn-cs"/>
                        </a:rPr>
                        <a:t>缺点</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1852613">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低保真原型</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Char char="•"/>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开发成本低</a:t>
                      </a:r>
                    </a:p>
                    <a:p>
                      <a:pPr marL="0" marR="0" lvl="0" indent="0" algn="l" defTabSz="914400" rtl="0" eaLnBrk="1" fontAlgn="base" latinLnBrk="0" hangingPunct="1">
                        <a:lnSpc>
                          <a:spcPct val="100000"/>
                        </a:lnSpc>
                        <a:spcBef>
                          <a:spcPct val="20000"/>
                        </a:spcBef>
                        <a:spcAft>
                          <a:spcPct val="0"/>
                        </a:spcAft>
                        <a:buClrTx/>
                        <a:buSzTx/>
                        <a:buFontTx/>
                        <a:buChar char="•"/>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可评估多个设计概念</a:t>
                      </a:r>
                    </a:p>
                    <a:p>
                      <a:pPr marL="0" marR="0" lvl="0" indent="0" algn="l" defTabSz="914400" rtl="0" eaLnBrk="1" fontAlgn="base" latinLnBrk="0" hangingPunct="1">
                        <a:lnSpc>
                          <a:spcPct val="100000"/>
                        </a:lnSpc>
                        <a:spcBef>
                          <a:spcPct val="20000"/>
                        </a:spcBef>
                        <a:spcAft>
                          <a:spcPct val="0"/>
                        </a:spcAft>
                        <a:buClrTx/>
                        <a:buSzTx/>
                        <a:buFontTx/>
                        <a:buChar char="•"/>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是有用的交流设施</a:t>
                      </a:r>
                    </a:p>
                    <a:p>
                      <a:pPr marL="0" marR="0" lvl="0" indent="0" algn="l" defTabSz="914400" rtl="0" eaLnBrk="1" fontAlgn="base" latinLnBrk="0" hangingPunct="1">
                        <a:lnSpc>
                          <a:spcPct val="100000"/>
                        </a:lnSpc>
                        <a:spcBef>
                          <a:spcPct val="20000"/>
                        </a:spcBef>
                        <a:spcAft>
                          <a:spcPct val="0"/>
                        </a:spcAft>
                        <a:buClrTx/>
                        <a:buSzTx/>
                        <a:buFontTx/>
                        <a:buChar char="•"/>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可解决屏幕布局问题</a:t>
                      </a:r>
                    </a:p>
                    <a:p>
                      <a:pPr marL="0" marR="0" lvl="0" indent="0" algn="l" defTabSz="914400" rtl="0" eaLnBrk="1" fontAlgn="base" latinLnBrk="0" hangingPunct="1">
                        <a:lnSpc>
                          <a:spcPct val="100000"/>
                        </a:lnSpc>
                        <a:spcBef>
                          <a:spcPct val="20000"/>
                        </a:spcBef>
                        <a:spcAft>
                          <a:spcPct val="0"/>
                        </a:spcAft>
                        <a:buClrTx/>
                        <a:buSzTx/>
                        <a:buFontTx/>
                        <a:buChar char="•"/>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适用于识别市场需求</a:t>
                      </a:r>
                    </a:p>
                    <a:p>
                      <a:pPr marL="0" marR="0" lvl="0" indent="0" algn="l" defTabSz="914400" rtl="0" eaLnBrk="1" fontAlgn="base" latinLnBrk="0" hangingPunct="1">
                        <a:lnSpc>
                          <a:spcPct val="100000"/>
                        </a:lnSpc>
                        <a:spcBef>
                          <a:spcPct val="20000"/>
                        </a:spcBef>
                        <a:spcAft>
                          <a:spcPct val="0"/>
                        </a:spcAft>
                        <a:buClrTx/>
                        <a:buSzTx/>
                        <a:buFontTx/>
                        <a:buChar char="•"/>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可证明设计概念</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Char char="•"/>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可捕获的错误有限</a:t>
                      </a:r>
                    </a:p>
                    <a:p>
                      <a:pPr marL="0" marR="0" lvl="0" indent="0" algn="l" defTabSz="914400" rtl="0" eaLnBrk="1" fontAlgn="base" latinLnBrk="0" hangingPunct="1">
                        <a:lnSpc>
                          <a:spcPct val="100000"/>
                        </a:lnSpc>
                        <a:spcBef>
                          <a:spcPct val="20000"/>
                        </a:spcBef>
                        <a:spcAft>
                          <a:spcPct val="0"/>
                        </a:spcAft>
                        <a:buClrTx/>
                        <a:buSzTx/>
                        <a:buFontTx/>
                        <a:buChar char="•"/>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不能作为详细规范用于指导编程</a:t>
                      </a:r>
                    </a:p>
                    <a:p>
                      <a:pPr marL="0" marR="0" lvl="0" indent="0" algn="l" defTabSz="914400" rtl="0" eaLnBrk="1" fontAlgn="base" latinLnBrk="0" hangingPunct="1">
                        <a:lnSpc>
                          <a:spcPct val="100000"/>
                        </a:lnSpc>
                        <a:spcBef>
                          <a:spcPct val="20000"/>
                        </a:spcBef>
                        <a:spcAft>
                          <a:spcPct val="0"/>
                        </a:spcAft>
                        <a:buClrTx/>
                        <a:buSzTx/>
                        <a:buFontTx/>
                        <a:buChar char="•"/>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受制作介质的影响</a:t>
                      </a:r>
                    </a:p>
                    <a:p>
                      <a:pPr marL="0" marR="0" lvl="0" indent="0" algn="l" defTabSz="914400" rtl="0" eaLnBrk="1" fontAlgn="base" latinLnBrk="0" hangingPunct="1">
                        <a:lnSpc>
                          <a:spcPct val="100000"/>
                        </a:lnSpc>
                        <a:spcBef>
                          <a:spcPct val="20000"/>
                        </a:spcBef>
                        <a:spcAft>
                          <a:spcPct val="0"/>
                        </a:spcAft>
                        <a:buClrTx/>
                        <a:buSzTx/>
                        <a:buFontTx/>
                        <a:buChar char="•"/>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对可用性测试的作用有限</a:t>
                      </a:r>
                    </a:p>
                    <a:p>
                      <a:pPr marL="0" marR="0" lvl="0" indent="0" algn="l" defTabSz="914400" rtl="0" eaLnBrk="1" fontAlgn="base" latinLnBrk="0" hangingPunct="1">
                        <a:lnSpc>
                          <a:spcPct val="100000"/>
                        </a:lnSpc>
                        <a:spcBef>
                          <a:spcPct val="20000"/>
                        </a:spcBef>
                        <a:spcAft>
                          <a:spcPct val="0"/>
                        </a:spcAft>
                        <a:buClrTx/>
                        <a:buSzTx/>
                        <a:buFontTx/>
                        <a:buChar char="•"/>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不便于说明过程流</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397124">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1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高保真原型</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Char char="•"/>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包含完整功能</a:t>
                      </a:r>
                    </a:p>
                    <a:p>
                      <a:pPr marL="0" marR="0" lvl="0" indent="0" algn="l" defTabSz="914400" rtl="0" eaLnBrk="1" fontAlgn="base" latinLnBrk="0" hangingPunct="1">
                        <a:lnSpc>
                          <a:spcPct val="100000"/>
                        </a:lnSpc>
                        <a:spcBef>
                          <a:spcPct val="20000"/>
                        </a:spcBef>
                        <a:spcAft>
                          <a:spcPct val="0"/>
                        </a:spcAft>
                        <a:buClrTx/>
                        <a:buSzTx/>
                        <a:buFontTx/>
                        <a:buChar char="•"/>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完全可交互</a:t>
                      </a:r>
                    </a:p>
                    <a:p>
                      <a:pPr marL="0" marR="0" lvl="0" indent="0" algn="l" defTabSz="914400" rtl="0" eaLnBrk="1" fontAlgn="base" latinLnBrk="0" hangingPunct="1">
                        <a:lnSpc>
                          <a:spcPct val="100000"/>
                        </a:lnSpc>
                        <a:spcBef>
                          <a:spcPct val="20000"/>
                        </a:spcBef>
                        <a:spcAft>
                          <a:spcPct val="0"/>
                        </a:spcAft>
                        <a:buClrTx/>
                        <a:buSzTx/>
                        <a:buFontTx/>
                        <a:buChar char="•"/>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用户驱动的</a:t>
                      </a:r>
                    </a:p>
                    <a:p>
                      <a:pPr marL="0" marR="0" lvl="0" indent="0" algn="l" defTabSz="914400" rtl="0" eaLnBrk="1" fontAlgn="base" latinLnBrk="0" hangingPunct="1">
                        <a:lnSpc>
                          <a:spcPct val="100000"/>
                        </a:lnSpc>
                        <a:spcBef>
                          <a:spcPct val="20000"/>
                        </a:spcBef>
                        <a:spcAft>
                          <a:spcPct val="0"/>
                        </a:spcAft>
                        <a:buClrTx/>
                        <a:buSzTx/>
                        <a:buFontTx/>
                        <a:buChar char="•"/>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明确定义了过程流</a:t>
                      </a:r>
                    </a:p>
                    <a:p>
                      <a:pPr marL="0" marR="0" lvl="0" indent="0" algn="l" defTabSz="914400" rtl="0" eaLnBrk="1" fontAlgn="base" latinLnBrk="0" hangingPunct="1">
                        <a:lnSpc>
                          <a:spcPct val="100000"/>
                        </a:lnSpc>
                        <a:spcBef>
                          <a:spcPct val="20000"/>
                        </a:spcBef>
                        <a:spcAft>
                          <a:spcPct val="0"/>
                        </a:spcAft>
                        <a:buClrTx/>
                        <a:buSzTx/>
                        <a:buFontTx/>
                        <a:buChar char="•"/>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适用于详细设计和测试</a:t>
                      </a:r>
                    </a:p>
                    <a:p>
                      <a:pPr marL="0" marR="0" lvl="0" indent="0" algn="l" defTabSz="914400" rtl="0" eaLnBrk="1" fontAlgn="base" latinLnBrk="0" hangingPunct="1">
                        <a:lnSpc>
                          <a:spcPct val="100000"/>
                        </a:lnSpc>
                        <a:spcBef>
                          <a:spcPct val="20000"/>
                        </a:spcBef>
                        <a:spcAft>
                          <a:spcPct val="0"/>
                        </a:spcAft>
                        <a:buClrTx/>
                        <a:buSzTx/>
                        <a:buFontTx/>
                        <a:buChar char="•"/>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可获得最终产品的使用体验</a:t>
                      </a:r>
                    </a:p>
                    <a:p>
                      <a:pPr marL="0" marR="0" lvl="0" indent="0" algn="l" defTabSz="914400" rtl="0" eaLnBrk="1" fontAlgn="base" latinLnBrk="0" hangingPunct="1">
                        <a:lnSpc>
                          <a:spcPct val="100000"/>
                        </a:lnSpc>
                        <a:spcBef>
                          <a:spcPct val="20000"/>
                        </a:spcBef>
                        <a:spcAft>
                          <a:spcPct val="0"/>
                        </a:spcAft>
                        <a:buClrTx/>
                        <a:buSzTx/>
                        <a:buFontTx/>
                        <a:buChar char="•"/>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可作为详细规范</a:t>
                      </a:r>
                    </a:p>
                    <a:p>
                      <a:pPr marL="0" marR="0" lvl="0" indent="0" algn="l" defTabSz="914400" rtl="0" eaLnBrk="1" fontAlgn="base" latinLnBrk="0" hangingPunct="1">
                        <a:lnSpc>
                          <a:spcPct val="100000"/>
                        </a:lnSpc>
                        <a:spcBef>
                          <a:spcPct val="20000"/>
                        </a:spcBef>
                        <a:spcAft>
                          <a:spcPct val="0"/>
                        </a:spcAft>
                        <a:buClrTx/>
                        <a:buSzTx/>
                        <a:buFontTx/>
                        <a:buChar char="•"/>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可作为销售的支持工具</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Char char="•"/>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开发成本高</a:t>
                      </a:r>
                    </a:p>
                    <a:p>
                      <a:pPr marL="0" marR="0" lvl="0" indent="0" algn="l" defTabSz="914400" rtl="0" eaLnBrk="1" fontAlgn="base" latinLnBrk="0" hangingPunct="1">
                        <a:lnSpc>
                          <a:spcPct val="100000"/>
                        </a:lnSpc>
                        <a:spcBef>
                          <a:spcPct val="20000"/>
                        </a:spcBef>
                        <a:spcAft>
                          <a:spcPct val="0"/>
                        </a:spcAft>
                        <a:buClrTx/>
                        <a:buSzTx/>
                        <a:buFontTx/>
                        <a:buChar char="•"/>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制作耗时</a:t>
                      </a:r>
                    </a:p>
                    <a:p>
                      <a:pPr marL="0" marR="0" lvl="0" indent="0" algn="l" defTabSz="914400" rtl="0" eaLnBrk="1" fontAlgn="base" latinLnBrk="0" hangingPunct="1">
                        <a:lnSpc>
                          <a:spcPct val="100000"/>
                        </a:lnSpc>
                        <a:spcBef>
                          <a:spcPct val="20000"/>
                        </a:spcBef>
                        <a:spcAft>
                          <a:spcPct val="0"/>
                        </a:spcAft>
                        <a:buClrTx/>
                        <a:buSzTx/>
                        <a:buFontTx/>
                        <a:buChar char="•"/>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不能有效证明设计概念</a:t>
                      </a:r>
                    </a:p>
                    <a:p>
                      <a:pPr marL="0" marR="0" lvl="0" indent="0" algn="l" defTabSz="914400" rtl="0" eaLnBrk="1" fontAlgn="base" latinLnBrk="0" hangingPunct="1">
                        <a:lnSpc>
                          <a:spcPct val="100000"/>
                        </a:lnSpc>
                        <a:spcBef>
                          <a:spcPct val="20000"/>
                        </a:spcBef>
                        <a:spcAft>
                          <a:spcPct val="0"/>
                        </a:spcAft>
                        <a:buClrTx/>
                        <a:buSzTx/>
                        <a:buFontTx/>
                        <a:buChar char="•"/>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不适合于收集需求</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sp>
        <p:nvSpPr>
          <p:cNvPr id="32788" name="灯片编号占位符 4">
            <a:extLst>
              <a:ext uri="{FF2B5EF4-FFF2-40B4-BE49-F238E27FC236}">
                <a16:creationId xmlns:a16="http://schemas.microsoft.com/office/drawing/2014/main" id="{E7FF9528-FCD0-C618-B11D-DD9F72DE4609}"/>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189D5056-FB88-4968-B791-A41CEA4448C5}" type="slidenum">
              <a:rPr lang="en-US" altLang="zh-CN" sz="1200">
                <a:solidFill>
                  <a:srgbClr val="B5A788"/>
                </a:solidFill>
              </a:rPr>
              <a:pPr/>
              <a:t>22</a:t>
            </a:fld>
            <a:endParaRPr lang="en-US" altLang="zh-CN" sz="1200">
              <a:solidFill>
                <a:srgbClr val="B5A788"/>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3AB27625-6948-A974-6EC2-2649F8A5BC14}"/>
              </a:ext>
            </a:extLst>
          </p:cNvPr>
          <p:cNvSpPr>
            <a:spLocks noGrp="1" noChangeArrowheads="1"/>
          </p:cNvSpPr>
          <p:nvPr>
            <p:ph type="title"/>
          </p:nvPr>
        </p:nvSpPr>
        <p:spPr/>
        <p:txBody>
          <a:bodyPr/>
          <a:lstStyle/>
          <a:p>
            <a:pPr eaLnBrk="1" fontAlgn="auto" hangingPunct="1">
              <a:spcAft>
                <a:spcPts val="0"/>
              </a:spcAft>
              <a:defRPr/>
            </a:pPr>
            <a:r>
              <a:rPr lang="en-US" altLang="zh-CN">
                <a:solidFill>
                  <a:schemeClr val="tx2">
                    <a:satMod val="130000"/>
                  </a:schemeClr>
                </a:solidFill>
              </a:rPr>
              <a:t>8.2.5 </a:t>
            </a:r>
            <a:r>
              <a:rPr lang="zh-CN" altLang="en-US">
                <a:solidFill>
                  <a:schemeClr val="tx2">
                    <a:satMod val="130000"/>
                  </a:schemeClr>
                </a:solidFill>
              </a:rPr>
              <a:t>原型建立中的折衷</a:t>
            </a:r>
          </a:p>
        </p:txBody>
      </p:sp>
      <p:sp>
        <p:nvSpPr>
          <p:cNvPr id="33794" name="Rectangle 3">
            <a:extLst>
              <a:ext uri="{FF2B5EF4-FFF2-40B4-BE49-F238E27FC236}">
                <a16:creationId xmlns:a16="http://schemas.microsoft.com/office/drawing/2014/main" id="{4F8D31D4-871D-77A6-C89D-AC33F22601AD}"/>
              </a:ext>
            </a:extLst>
          </p:cNvPr>
          <p:cNvSpPr>
            <a:spLocks noGrp="1" noChangeArrowheads="1"/>
          </p:cNvSpPr>
          <p:nvPr>
            <p:ph idx="1"/>
          </p:nvPr>
        </p:nvSpPr>
        <p:spPr>
          <a:xfrm>
            <a:off x="885825" y="1546225"/>
            <a:ext cx="8686800" cy="4525963"/>
          </a:xfrm>
        </p:spPr>
        <p:txBody>
          <a:bodyPr/>
          <a:lstStyle/>
          <a:p>
            <a:pPr eaLnBrk="1" hangingPunct="1"/>
            <a:r>
              <a:rPr lang="zh-CN" altLang="en-US"/>
              <a:t>快速建立一个原型旨在测试产品的</a:t>
            </a:r>
            <a:r>
              <a:rPr lang="zh-CN" altLang="en-US">
                <a:solidFill>
                  <a:srgbClr val="FF0000"/>
                </a:solidFill>
              </a:rPr>
              <a:t>某个方面</a:t>
            </a:r>
          </a:p>
          <a:p>
            <a:pPr lvl="1" eaLnBrk="1" hangingPunct="1"/>
            <a:r>
              <a:rPr lang="zh-CN" altLang="en-US"/>
              <a:t>一种类型原型只能解决某些问题</a:t>
            </a:r>
            <a:endParaRPr lang="en-US" altLang="zh-CN"/>
          </a:p>
          <a:p>
            <a:pPr lvl="1" eaLnBrk="1" hangingPunct="1">
              <a:buFont typeface="Wingdings 3" panose="05040102010807070707" pitchFamily="82" charset="2"/>
              <a:buNone/>
            </a:pPr>
            <a:endParaRPr lang="en-US" altLang="zh-CN"/>
          </a:p>
          <a:p>
            <a:pPr eaLnBrk="1" hangingPunct="1">
              <a:buFont typeface="Wingdings 2" panose="05020102010507070707" pitchFamily="82" charset="2"/>
              <a:buChar char="•"/>
            </a:pPr>
            <a:r>
              <a:rPr lang="zh-CN" altLang="en-US"/>
              <a:t>折衷：</a:t>
            </a:r>
            <a:r>
              <a:rPr lang="zh-CN" altLang="en-US">
                <a:solidFill>
                  <a:srgbClr val="FF0000"/>
                </a:solidFill>
              </a:rPr>
              <a:t>功能深度和广度上</a:t>
            </a:r>
          </a:p>
          <a:p>
            <a:pPr lvl="1" eaLnBrk="1" hangingPunct="1">
              <a:buFont typeface="Wingdings 3" panose="05040102010807070707" pitchFamily="82" charset="2"/>
              <a:buNone/>
            </a:pPr>
            <a:endParaRPr lang="zh-CN" altLang="en-US"/>
          </a:p>
          <a:p>
            <a:pPr lvl="1" eaLnBrk="1" hangingPunct="1">
              <a:buFont typeface="Wingdings 3" panose="05040102010807070707" pitchFamily="82" charset="2"/>
              <a:buNone/>
            </a:pPr>
            <a:endParaRPr lang="en-US" altLang="zh-CN"/>
          </a:p>
          <a:p>
            <a:pPr lvl="1" eaLnBrk="1" hangingPunct="1">
              <a:buFont typeface="Wingdings 3" panose="05040102010807070707" pitchFamily="82" charset="2"/>
              <a:buNone/>
            </a:pPr>
            <a:endParaRPr lang="zh-CN" altLang="en-US"/>
          </a:p>
          <a:p>
            <a:pPr eaLnBrk="1" hangingPunct="1"/>
            <a:endParaRPr lang="en-US" altLang="zh-CN"/>
          </a:p>
          <a:p>
            <a:pPr eaLnBrk="1" hangingPunct="1"/>
            <a:endParaRPr lang="zh-CN" altLang="en-US"/>
          </a:p>
        </p:txBody>
      </p:sp>
      <p:sp>
        <p:nvSpPr>
          <p:cNvPr id="33795" name="灯片编号占位符 3">
            <a:extLst>
              <a:ext uri="{FF2B5EF4-FFF2-40B4-BE49-F238E27FC236}">
                <a16:creationId xmlns:a16="http://schemas.microsoft.com/office/drawing/2014/main" id="{B0DAFA44-68E6-7974-9FCF-DCC102887D1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0FE56E6F-87D5-463E-8790-85AE38B6FAE3}" type="slidenum">
              <a:rPr lang="en-US" altLang="zh-CN" sz="1200">
                <a:solidFill>
                  <a:srgbClr val="B5A788"/>
                </a:solidFill>
              </a:rPr>
              <a:pPr/>
              <a:t>23</a:t>
            </a:fld>
            <a:endParaRPr lang="en-US" altLang="zh-CN" sz="1200">
              <a:solidFill>
                <a:srgbClr val="B5A788"/>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内容占位符 2">
            <a:extLst>
              <a:ext uri="{FF2B5EF4-FFF2-40B4-BE49-F238E27FC236}">
                <a16:creationId xmlns:a16="http://schemas.microsoft.com/office/drawing/2014/main" id="{B0884235-CD05-4525-C246-C122E337B6F0}"/>
              </a:ext>
            </a:extLst>
          </p:cNvPr>
          <p:cNvSpPr>
            <a:spLocks noGrp="1" noChangeArrowheads="1"/>
          </p:cNvSpPr>
          <p:nvPr>
            <p:ph idx="1"/>
          </p:nvPr>
        </p:nvSpPr>
        <p:spPr/>
        <p:txBody>
          <a:bodyPr/>
          <a:lstStyle/>
          <a:p>
            <a:pPr eaLnBrk="1" hangingPunct="1">
              <a:buFont typeface="Wingdings 3" panose="05040102010807070707" pitchFamily="82" charset="2"/>
              <a:buNone/>
            </a:pPr>
            <a:endParaRPr lang="en-US" altLang="zh-CN"/>
          </a:p>
          <a:p>
            <a:pPr eaLnBrk="1" hangingPunct="1">
              <a:buFont typeface="Wingdings 2" panose="05020102010507070707" pitchFamily="82" charset="2"/>
              <a:buChar char="•"/>
            </a:pPr>
            <a:endParaRPr lang="en-US" altLang="zh-CN"/>
          </a:p>
          <a:p>
            <a:pPr eaLnBrk="1" hangingPunct="1">
              <a:buFont typeface="Wingdings 2" panose="05020102010507070707" pitchFamily="82" charset="2"/>
              <a:buChar char="•"/>
            </a:pPr>
            <a:endParaRPr lang="en-US" altLang="zh-CN"/>
          </a:p>
          <a:p>
            <a:pPr eaLnBrk="1" hangingPunct="1">
              <a:buFont typeface="Wingdings 2" panose="05020102010507070707" pitchFamily="82" charset="2"/>
              <a:buChar char="•"/>
            </a:pPr>
            <a:endParaRPr lang="en-US" altLang="zh-CN"/>
          </a:p>
          <a:p>
            <a:pPr eaLnBrk="1" hangingPunct="1">
              <a:buFont typeface="Wingdings 2" panose="05020102010507070707" pitchFamily="82" charset="2"/>
              <a:buChar char="•"/>
            </a:pPr>
            <a:endParaRPr lang="en-US" altLang="zh-CN"/>
          </a:p>
          <a:p>
            <a:pPr eaLnBrk="1" hangingPunct="1">
              <a:buFont typeface="Wingdings 3" panose="05040102010807070707" pitchFamily="82" charset="2"/>
              <a:buNone/>
            </a:pPr>
            <a:endParaRPr lang="zh-CN" altLang="en-US"/>
          </a:p>
        </p:txBody>
      </p:sp>
      <p:sp>
        <p:nvSpPr>
          <p:cNvPr id="34818" name="灯片编号占位符 3">
            <a:extLst>
              <a:ext uri="{FF2B5EF4-FFF2-40B4-BE49-F238E27FC236}">
                <a16:creationId xmlns:a16="http://schemas.microsoft.com/office/drawing/2014/main" id="{BA80AC32-0D64-0AD3-F914-BDD416CA593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3E1C7620-06ED-4CF3-9ABE-FB3EA8DA64A6}" type="slidenum">
              <a:rPr lang="en-US" altLang="zh-CN" sz="1200">
                <a:solidFill>
                  <a:srgbClr val="B5A788"/>
                </a:solidFill>
              </a:rPr>
              <a:pPr/>
              <a:t>24</a:t>
            </a:fld>
            <a:endParaRPr lang="en-US" altLang="zh-CN" sz="1200">
              <a:solidFill>
                <a:srgbClr val="B5A788"/>
              </a:solidFill>
            </a:endParaRPr>
          </a:p>
        </p:txBody>
      </p:sp>
      <p:grpSp>
        <p:nvGrpSpPr>
          <p:cNvPr id="34819" name="组合 14">
            <a:extLst>
              <a:ext uri="{FF2B5EF4-FFF2-40B4-BE49-F238E27FC236}">
                <a16:creationId xmlns:a16="http://schemas.microsoft.com/office/drawing/2014/main" id="{B41B340A-8A19-A04C-07A6-FFED0BBE2EDF}"/>
              </a:ext>
            </a:extLst>
          </p:cNvPr>
          <p:cNvGrpSpPr>
            <a:grpSpLocks/>
          </p:cNvGrpSpPr>
          <p:nvPr/>
        </p:nvGrpSpPr>
        <p:grpSpPr bwMode="auto">
          <a:xfrm>
            <a:off x="928688" y="642938"/>
            <a:ext cx="7215187" cy="2214562"/>
            <a:chOff x="71406" y="2357425"/>
            <a:chExt cx="7215238" cy="2857525"/>
          </a:xfrm>
        </p:grpSpPr>
        <p:sp>
          <p:nvSpPr>
            <p:cNvPr id="34820" name="TextBox 4">
              <a:extLst>
                <a:ext uri="{FF2B5EF4-FFF2-40B4-BE49-F238E27FC236}">
                  <a16:creationId xmlns:a16="http://schemas.microsoft.com/office/drawing/2014/main" id="{9D0FEA82-FE15-165D-1982-A0509D1074EE}"/>
                </a:ext>
              </a:extLst>
            </p:cNvPr>
            <p:cNvSpPr txBox="1">
              <a:spLocks noChangeArrowheads="1"/>
            </p:cNvSpPr>
            <p:nvPr/>
          </p:nvSpPr>
          <p:spPr bwMode="auto">
            <a:xfrm>
              <a:off x="71406" y="3267075"/>
              <a:ext cx="2143140" cy="94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nSpc>
                  <a:spcPts val="3200"/>
                </a:lnSpc>
                <a:spcBef>
                  <a:spcPts val="800"/>
                </a:spcBef>
              </a:pPr>
              <a:r>
                <a:rPr lang="zh-CN" altLang="en-US" sz="2300" b="1">
                  <a:latin typeface="微软雅黑" panose="020B0503020204020204" pitchFamily="34" charset="-122"/>
                  <a:ea typeface="微软雅黑" panose="020B0503020204020204" pitchFamily="34" charset="-122"/>
                </a:rPr>
                <a:t>按表达产品功能完善程度</a:t>
              </a:r>
            </a:p>
          </p:txBody>
        </p:sp>
        <p:grpSp>
          <p:nvGrpSpPr>
            <p:cNvPr id="34821" name="组合 12">
              <a:extLst>
                <a:ext uri="{FF2B5EF4-FFF2-40B4-BE49-F238E27FC236}">
                  <a16:creationId xmlns:a16="http://schemas.microsoft.com/office/drawing/2014/main" id="{DD04212D-1DD1-5E9B-C918-1EE769ACBCB7}"/>
                </a:ext>
              </a:extLst>
            </p:cNvPr>
            <p:cNvGrpSpPr>
              <a:grpSpLocks/>
            </p:cNvGrpSpPr>
            <p:nvPr/>
          </p:nvGrpSpPr>
          <p:grpSpPr bwMode="auto">
            <a:xfrm>
              <a:off x="2571750" y="2357425"/>
              <a:ext cx="4381500" cy="1214451"/>
              <a:chOff x="2571750" y="1917700"/>
              <a:chExt cx="4381500" cy="1214451"/>
            </a:xfrm>
          </p:grpSpPr>
          <p:sp>
            <p:nvSpPr>
              <p:cNvPr id="6" name="TextBox 5">
                <a:extLst>
                  <a:ext uri="{FF2B5EF4-FFF2-40B4-BE49-F238E27FC236}">
                    <a16:creationId xmlns:a16="http://schemas.microsoft.com/office/drawing/2014/main" id="{46A04822-6F83-B60B-F92D-244636EBAF1C}"/>
                  </a:ext>
                </a:extLst>
              </p:cNvPr>
              <p:cNvSpPr txBox="1"/>
              <p:nvPr/>
            </p:nvSpPr>
            <p:spPr>
              <a:xfrm>
                <a:off x="2571736" y="1917700"/>
                <a:ext cx="2381267" cy="807072"/>
              </a:xfrm>
              <a:prstGeom prst="rect">
                <a:avLst/>
              </a:prstGeom>
              <a:noFill/>
              <a:ln w="12700">
                <a:noFill/>
                <a:prstDash val="sysDash"/>
              </a:ln>
            </p:spPr>
            <p:style>
              <a:lnRef idx="2">
                <a:schemeClr val="accent5"/>
              </a:lnRef>
              <a:fillRef idx="1">
                <a:schemeClr val="lt1"/>
              </a:fillRef>
              <a:effectRef idx="0">
                <a:schemeClr val="accent5"/>
              </a:effectRef>
              <a:fontRef idx="minor">
                <a:schemeClr val="dk1"/>
              </a:fontRef>
            </p:style>
            <p:txBody>
              <a:bodyPr lIns="121917" tIns="60958" rIns="121917" bIns="60958">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fontAlgn="auto">
                  <a:lnSpc>
                    <a:spcPct val="120000"/>
                  </a:lnSpc>
                  <a:spcBef>
                    <a:spcPts val="0"/>
                  </a:spcBef>
                  <a:spcAft>
                    <a:spcPts val="0"/>
                  </a:spcAft>
                  <a:buFontTx/>
                  <a:buNone/>
                  <a:defRPr/>
                </a:pPr>
                <a:r>
                  <a:rPr kumimoji="0" lang="zh-CN" altLang="en-US" sz="2100" b="1" dirty="0">
                    <a:solidFill>
                      <a:srgbClr val="0070C0"/>
                    </a:solidFill>
                    <a:latin typeface="微软雅黑" panose="020B0503020204020204" pitchFamily="34" charset="-122"/>
                    <a:ea typeface="微软雅黑" panose="020B0503020204020204" pitchFamily="34" charset="-122"/>
                    <a:sym typeface="+mn-ea"/>
                  </a:rPr>
                  <a:t>水平原型</a:t>
                </a:r>
                <a:endParaRPr kumimoji="0" lang="en-US" altLang="zh-CN" sz="2100" b="1" dirty="0">
                  <a:solidFill>
                    <a:srgbClr val="0070C0"/>
                  </a:solidFill>
                  <a:latin typeface="微软雅黑" panose="020B0503020204020204" pitchFamily="34" charset="-122"/>
                  <a:cs typeface="Arial" panose="020B0604020202020204" pitchFamily="34" charset="0"/>
                  <a:sym typeface="+mn-ea"/>
                </a:endParaRPr>
              </a:p>
              <a:p>
                <a:pPr algn="ctr" fontAlgn="auto">
                  <a:lnSpc>
                    <a:spcPct val="120000"/>
                  </a:lnSpc>
                  <a:spcBef>
                    <a:spcPts val="0"/>
                  </a:spcBef>
                  <a:spcAft>
                    <a:spcPts val="0"/>
                  </a:spcAft>
                  <a:buFontTx/>
                  <a:buNone/>
                  <a:defRPr/>
                </a:pPr>
                <a:r>
                  <a:rPr kumimoji="0" lang="en-US" altLang="zh-CN" sz="1600" dirty="0">
                    <a:solidFill>
                      <a:srgbClr val="7F7F7F"/>
                    </a:solidFill>
                    <a:latin typeface="微软雅黑" panose="020B0503020204020204" pitchFamily="34" charset="-122"/>
                    <a:cs typeface="Arial" panose="020B0604020202020204" pitchFamily="34" charset="0"/>
                    <a:sym typeface="+mn-ea"/>
                  </a:rPr>
                  <a:t>Horizontal prototype</a:t>
                </a:r>
                <a:endParaRPr kumimoji="0" lang="zh-CN" altLang="en-US" sz="1600" dirty="0">
                  <a:solidFill>
                    <a:srgbClr val="7F7F7F"/>
                  </a:solidFill>
                  <a:latin typeface="微软雅黑" panose="020B0503020204020204" pitchFamily="34" charset="-122"/>
                  <a:ea typeface="微软雅黑" panose="020B0503020204020204" pitchFamily="34" charset="-122"/>
                  <a:sym typeface="+mn-ea"/>
                </a:endParaRPr>
              </a:p>
            </p:txBody>
          </p:sp>
          <p:sp>
            <p:nvSpPr>
              <p:cNvPr id="34823" name="矩形 6">
                <a:extLst>
                  <a:ext uri="{FF2B5EF4-FFF2-40B4-BE49-F238E27FC236}">
                    <a16:creationId xmlns:a16="http://schemas.microsoft.com/office/drawing/2014/main" id="{4752D548-6E2D-EAE6-79F7-2CFC629C6CA3}"/>
                  </a:ext>
                </a:extLst>
              </p:cNvPr>
              <p:cNvSpPr>
                <a:spLocks noChangeArrowheads="1"/>
              </p:cNvSpPr>
              <p:nvPr/>
            </p:nvSpPr>
            <p:spPr bwMode="auto">
              <a:xfrm>
                <a:off x="2571750" y="2605088"/>
                <a:ext cx="4381500" cy="5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l">
                  <a:lnSpc>
                    <a:spcPct val="150000"/>
                  </a:lnSpc>
                  <a:spcBef>
                    <a:spcPts val="800"/>
                  </a:spcBef>
                </a:pPr>
                <a:r>
                  <a:rPr lang="zh-CN" altLang="en-US" sz="2000"/>
                  <a:t>提供了较多的功能，但缺乏细节</a:t>
                </a:r>
                <a:endParaRPr lang="zh-CN" altLang="en-US" sz="2000" b="1">
                  <a:solidFill>
                    <a:srgbClr val="E46C0A"/>
                  </a:solidFill>
                  <a:latin typeface="微软雅黑" panose="020B0503020204020204" pitchFamily="34" charset="-122"/>
                  <a:ea typeface="微软雅黑" panose="020B0503020204020204" pitchFamily="34" charset="-122"/>
                </a:endParaRPr>
              </a:p>
            </p:txBody>
          </p:sp>
        </p:grpSp>
        <p:grpSp>
          <p:nvGrpSpPr>
            <p:cNvPr id="34824" name="组合 13">
              <a:extLst>
                <a:ext uri="{FF2B5EF4-FFF2-40B4-BE49-F238E27FC236}">
                  <a16:creationId xmlns:a16="http://schemas.microsoft.com/office/drawing/2014/main" id="{5C19955E-1CA0-216A-D02F-B68A83C97577}"/>
                </a:ext>
              </a:extLst>
            </p:cNvPr>
            <p:cNvGrpSpPr>
              <a:grpSpLocks/>
            </p:cNvGrpSpPr>
            <p:nvPr/>
          </p:nvGrpSpPr>
          <p:grpSpPr bwMode="auto">
            <a:xfrm>
              <a:off x="2500312" y="3934854"/>
              <a:ext cx="4786332" cy="1280096"/>
              <a:chOff x="2571750" y="4108450"/>
              <a:chExt cx="4786332" cy="1280096"/>
            </a:xfrm>
          </p:grpSpPr>
          <p:sp>
            <p:nvSpPr>
              <p:cNvPr id="8" name="TextBox 7">
                <a:extLst>
                  <a:ext uri="{FF2B5EF4-FFF2-40B4-BE49-F238E27FC236}">
                    <a16:creationId xmlns:a16="http://schemas.microsoft.com/office/drawing/2014/main" id="{5E36CD54-CF76-4E1F-59D4-E4085C27C36E}"/>
                  </a:ext>
                </a:extLst>
              </p:cNvPr>
              <p:cNvSpPr txBox="1"/>
              <p:nvPr/>
            </p:nvSpPr>
            <p:spPr>
              <a:xfrm>
                <a:off x="2571736" y="4108293"/>
                <a:ext cx="2857520" cy="807072"/>
              </a:xfrm>
              <a:prstGeom prst="rect">
                <a:avLst/>
              </a:prstGeom>
              <a:noFill/>
              <a:ln w="12700">
                <a:noFill/>
                <a:prstDash val="sysDash"/>
              </a:ln>
            </p:spPr>
            <p:style>
              <a:lnRef idx="2">
                <a:schemeClr val="accent5"/>
              </a:lnRef>
              <a:fillRef idx="1">
                <a:schemeClr val="lt1"/>
              </a:fillRef>
              <a:effectRef idx="0">
                <a:schemeClr val="accent5"/>
              </a:effectRef>
              <a:fontRef idx="minor">
                <a:schemeClr val="dk1"/>
              </a:fontRef>
            </p:style>
            <p:txBody>
              <a:bodyPr lIns="121917" tIns="60958" rIns="121917" bIns="60958">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fontAlgn="auto">
                  <a:lnSpc>
                    <a:spcPct val="120000"/>
                  </a:lnSpc>
                  <a:spcBef>
                    <a:spcPts val="0"/>
                  </a:spcBef>
                  <a:spcAft>
                    <a:spcPts val="0"/>
                  </a:spcAft>
                  <a:buFontTx/>
                  <a:buNone/>
                  <a:defRPr/>
                </a:pPr>
                <a:r>
                  <a:rPr kumimoji="0" lang="zh-CN" altLang="en-US" sz="2100" b="1" dirty="0">
                    <a:solidFill>
                      <a:srgbClr val="0070C0"/>
                    </a:solidFill>
                    <a:latin typeface="微软雅黑" panose="020B0503020204020204" pitchFamily="34" charset="-122"/>
                    <a:ea typeface="微软雅黑" panose="020B0503020204020204" pitchFamily="34" charset="-122"/>
                    <a:sym typeface="+mn-ea"/>
                  </a:rPr>
                  <a:t>垂直原型</a:t>
                </a:r>
                <a:endParaRPr kumimoji="0" lang="en-US" altLang="zh-CN" sz="2100" b="1" dirty="0">
                  <a:solidFill>
                    <a:srgbClr val="0070C0"/>
                  </a:solidFill>
                  <a:latin typeface="微软雅黑" panose="020B0503020204020204" pitchFamily="34" charset="-122"/>
                  <a:cs typeface="Arial" panose="020B0604020202020204" pitchFamily="34" charset="0"/>
                  <a:sym typeface="+mn-ea"/>
                </a:endParaRPr>
              </a:p>
              <a:p>
                <a:pPr algn="ctr" fontAlgn="auto">
                  <a:lnSpc>
                    <a:spcPct val="120000"/>
                  </a:lnSpc>
                  <a:spcBef>
                    <a:spcPts val="0"/>
                  </a:spcBef>
                  <a:spcAft>
                    <a:spcPts val="0"/>
                  </a:spcAft>
                  <a:buFontTx/>
                  <a:buNone/>
                  <a:defRPr/>
                </a:pPr>
                <a:r>
                  <a:rPr kumimoji="0" lang="en-US" altLang="zh-CN" sz="1600" dirty="0">
                    <a:solidFill>
                      <a:srgbClr val="7F7F7F"/>
                    </a:solidFill>
                    <a:latin typeface="微软雅黑" panose="020B0503020204020204" pitchFamily="34" charset="-122"/>
                    <a:cs typeface="Arial" panose="020B0604020202020204" pitchFamily="34" charset="0"/>
                    <a:sym typeface="+mn-ea"/>
                  </a:rPr>
                  <a:t>Vertical prototype</a:t>
                </a:r>
                <a:endParaRPr kumimoji="0" lang="zh-CN" altLang="en-US" sz="1600" dirty="0">
                  <a:solidFill>
                    <a:srgbClr val="7F7F7F"/>
                  </a:solidFill>
                  <a:latin typeface="微软雅黑" panose="020B0503020204020204" pitchFamily="34" charset="-122"/>
                  <a:ea typeface="微软雅黑" panose="020B0503020204020204" pitchFamily="34" charset="-122"/>
                  <a:sym typeface="+mn-ea"/>
                </a:endParaRPr>
              </a:p>
            </p:txBody>
          </p:sp>
          <p:sp>
            <p:nvSpPr>
              <p:cNvPr id="34826" name="矩形 8">
                <a:extLst>
                  <a:ext uri="{FF2B5EF4-FFF2-40B4-BE49-F238E27FC236}">
                    <a16:creationId xmlns:a16="http://schemas.microsoft.com/office/drawing/2014/main" id="{92299202-BB58-AD3A-0E9B-E771B3D98756}"/>
                  </a:ext>
                </a:extLst>
              </p:cNvPr>
              <p:cNvSpPr>
                <a:spLocks noChangeArrowheads="1"/>
              </p:cNvSpPr>
              <p:nvPr/>
            </p:nvSpPr>
            <p:spPr bwMode="auto">
              <a:xfrm>
                <a:off x="2571750" y="4803775"/>
                <a:ext cx="4786332" cy="584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nSpc>
                    <a:spcPct val="150000"/>
                  </a:lnSpc>
                  <a:spcBef>
                    <a:spcPts val="800"/>
                  </a:spcBef>
                </a:pPr>
                <a:r>
                  <a:rPr lang="zh-CN" altLang="en-US" sz="2000"/>
                  <a:t>提供了较多的细节，但仅提供少许功能</a:t>
                </a:r>
                <a:endParaRPr lang="zh-CN" altLang="en-US" sz="2000">
                  <a:solidFill>
                    <a:srgbClr val="000000"/>
                  </a:solidFill>
                  <a:latin typeface="微软雅黑" panose="020B0503020204020204" pitchFamily="34" charset="-122"/>
                  <a:ea typeface="微软雅黑" panose="020B0503020204020204" pitchFamily="34" charset="-122"/>
                </a:endParaRPr>
              </a:p>
            </p:txBody>
          </p:sp>
        </p:grpSp>
        <p:grpSp>
          <p:nvGrpSpPr>
            <p:cNvPr id="34827" name="组合 61">
              <a:extLst>
                <a:ext uri="{FF2B5EF4-FFF2-40B4-BE49-F238E27FC236}">
                  <a16:creationId xmlns:a16="http://schemas.microsoft.com/office/drawing/2014/main" id="{43956C05-3996-99F6-2565-3FBC51989334}"/>
                </a:ext>
              </a:extLst>
            </p:cNvPr>
            <p:cNvGrpSpPr>
              <a:grpSpLocks/>
            </p:cNvGrpSpPr>
            <p:nvPr/>
          </p:nvGrpSpPr>
          <p:grpSpPr bwMode="auto">
            <a:xfrm>
              <a:off x="2095500" y="2786058"/>
              <a:ext cx="476250" cy="1917702"/>
              <a:chOff x="1428728" y="2076744"/>
              <a:chExt cx="357190" cy="1372668"/>
            </a:xfrm>
          </p:grpSpPr>
          <p:sp>
            <p:nvSpPr>
              <p:cNvPr id="11" name="任意多边形 10">
                <a:extLst>
                  <a:ext uri="{FF2B5EF4-FFF2-40B4-BE49-F238E27FC236}">
                    <a16:creationId xmlns:a16="http://schemas.microsoft.com/office/drawing/2014/main" id="{F17C9A9B-848F-9FD2-AAF4-EB768745711E}"/>
                  </a:ext>
                </a:extLst>
              </p:cNvPr>
              <p:cNvSpPr/>
              <p:nvPr/>
            </p:nvSpPr>
            <p:spPr>
              <a:xfrm>
                <a:off x="1428714" y="2076374"/>
                <a:ext cx="357192" cy="662733"/>
              </a:xfrm>
              <a:custGeom>
                <a:avLst/>
                <a:gdLst>
                  <a:gd name="connsiteX0" fmla="*/ 0 w 533400"/>
                  <a:gd name="connsiteY0" fmla="*/ 729343 h 734786"/>
                  <a:gd name="connsiteX1" fmla="*/ 250371 w 533400"/>
                  <a:gd name="connsiteY1" fmla="*/ 685800 h 734786"/>
                  <a:gd name="connsiteX2" fmla="*/ 359228 w 533400"/>
                  <a:gd name="connsiteY2" fmla="*/ 435428 h 734786"/>
                  <a:gd name="connsiteX3" fmla="*/ 435428 w 533400"/>
                  <a:gd name="connsiteY3" fmla="*/ 87086 h 734786"/>
                  <a:gd name="connsiteX4" fmla="*/ 533400 w 533400"/>
                  <a:gd name="connsiteY4" fmla="*/ 0 h 734786"/>
                  <a:gd name="connsiteX5" fmla="*/ 533400 w 533400"/>
                  <a:gd name="connsiteY5" fmla="*/ 0 h 73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400" h="734786">
                    <a:moveTo>
                      <a:pt x="0" y="729343"/>
                    </a:moveTo>
                    <a:cubicBezTo>
                      <a:pt x="95250" y="732064"/>
                      <a:pt x="190500" y="734786"/>
                      <a:pt x="250371" y="685800"/>
                    </a:cubicBezTo>
                    <a:cubicBezTo>
                      <a:pt x="310242" y="636814"/>
                      <a:pt x="328385" y="535214"/>
                      <a:pt x="359228" y="435428"/>
                    </a:cubicBezTo>
                    <a:cubicBezTo>
                      <a:pt x="390071" y="335642"/>
                      <a:pt x="406399" y="159657"/>
                      <a:pt x="435428" y="87086"/>
                    </a:cubicBezTo>
                    <a:cubicBezTo>
                      <a:pt x="464457" y="14515"/>
                      <a:pt x="533400" y="0"/>
                      <a:pt x="533400" y="0"/>
                    </a:cubicBezTo>
                    <a:lnTo>
                      <a:pt x="533400" y="0"/>
                    </a:lnTo>
                  </a:path>
                </a:pathLst>
              </a:custGeom>
              <a:ln w="12700"/>
            </p:spPr>
            <p:style>
              <a:lnRef idx="1">
                <a:schemeClr val="accent5"/>
              </a:lnRef>
              <a:fillRef idx="0">
                <a:schemeClr val="accent5"/>
              </a:fillRef>
              <a:effectRef idx="0">
                <a:schemeClr val="accent5"/>
              </a:effectRef>
              <a:fontRef idx="minor">
                <a:schemeClr val="tx1"/>
              </a:fontRef>
            </p:style>
            <p:txBody>
              <a:bodyPr anchor="ctr"/>
              <a:lstStyle/>
              <a:p>
                <a:pPr algn="ctr" fontAlgn="auto">
                  <a:spcBef>
                    <a:spcPts val="0"/>
                  </a:spcBef>
                  <a:spcAft>
                    <a:spcPts val="0"/>
                  </a:spcAft>
                  <a:buFontTx/>
                  <a:buNone/>
                  <a:defRPr/>
                </a:pPr>
                <a:endParaRPr kumimoji="1" lang="zh-CN" altLang="en-US"/>
              </a:p>
            </p:txBody>
          </p:sp>
          <p:sp>
            <p:nvSpPr>
              <p:cNvPr id="12" name="任意多边形 11">
                <a:extLst>
                  <a:ext uri="{FF2B5EF4-FFF2-40B4-BE49-F238E27FC236}">
                    <a16:creationId xmlns:a16="http://schemas.microsoft.com/office/drawing/2014/main" id="{1BB46329-535B-AB60-98B5-932C6BD3A428}"/>
                  </a:ext>
                </a:extLst>
              </p:cNvPr>
              <p:cNvSpPr/>
              <p:nvPr/>
            </p:nvSpPr>
            <p:spPr>
              <a:xfrm flipV="1">
                <a:off x="1428714" y="2786026"/>
                <a:ext cx="357192" cy="662733"/>
              </a:xfrm>
              <a:custGeom>
                <a:avLst/>
                <a:gdLst>
                  <a:gd name="connsiteX0" fmla="*/ 0 w 533400"/>
                  <a:gd name="connsiteY0" fmla="*/ 729343 h 734786"/>
                  <a:gd name="connsiteX1" fmla="*/ 250371 w 533400"/>
                  <a:gd name="connsiteY1" fmla="*/ 685800 h 734786"/>
                  <a:gd name="connsiteX2" fmla="*/ 359228 w 533400"/>
                  <a:gd name="connsiteY2" fmla="*/ 435428 h 734786"/>
                  <a:gd name="connsiteX3" fmla="*/ 435428 w 533400"/>
                  <a:gd name="connsiteY3" fmla="*/ 87086 h 734786"/>
                  <a:gd name="connsiteX4" fmla="*/ 533400 w 533400"/>
                  <a:gd name="connsiteY4" fmla="*/ 0 h 734786"/>
                  <a:gd name="connsiteX5" fmla="*/ 533400 w 533400"/>
                  <a:gd name="connsiteY5" fmla="*/ 0 h 73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400" h="734786">
                    <a:moveTo>
                      <a:pt x="0" y="729343"/>
                    </a:moveTo>
                    <a:cubicBezTo>
                      <a:pt x="95250" y="732064"/>
                      <a:pt x="190500" y="734786"/>
                      <a:pt x="250371" y="685800"/>
                    </a:cubicBezTo>
                    <a:cubicBezTo>
                      <a:pt x="310242" y="636814"/>
                      <a:pt x="328385" y="535214"/>
                      <a:pt x="359228" y="435428"/>
                    </a:cubicBezTo>
                    <a:cubicBezTo>
                      <a:pt x="390071" y="335642"/>
                      <a:pt x="406399" y="159657"/>
                      <a:pt x="435428" y="87086"/>
                    </a:cubicBezTo>
                    <a:cubicBezTo>
                      <a:pt x="464457" y="14515"/>
                      <a:pt x="533400" y="0"/>
                      <a:pt x="533400" y="0"/>
                    </a:cubicBezTo>
                    <a:lnTo>
                      <a:pt x="533400" y="0"/>
                    </a:lnTo>
                  </a:path>
                </a:pathLst>
              </a:custGeom>
              <a:ln w="12700"/>
            </p:spPr>
            <p:style>
              <a:lnRef idx="1">
                <a:schemeClr val="accent5"/>
              </a:lnRef>
              <a:fillRef idx="0">
                <a:schemeClr val="accent5"/>
              </a:fillRef>
              <a:effectRef idx="0">
                <a:schemeClr val="accent5"/>
              </a:effectRef>
              <a:fontRef idx="minor">
                <a:schemeClr val="tx1"/>
              </a:fontRef>
            </p:style>
            <p:txBody>
              <a:bodyPr anchor="ctr"/>
              <a:lstStyle/>
              <a:p>
                <a:pPr algn="ctr" fontAlgn="auto">
                  <a:spcBef>
                    <a:spcPts val="0"/>
                  </a:spcBef>
                  <a:spcAft>
                    <a:spcPts val="0"/>
                  </a:spcAft>
                  <a:buFontTx/>
                  <a:buNone/>
                  <a:defRPr/>
                </a:pPr>
                <a:endParaRPr kumimoji="1" lang="zh-CN" altLang="en-US"/>
              </a:p>
            </p:txBody>
          </p:sp>
        </p:grpSp>
      </p:grpSp>
      <p:pic>
        <p:nvPicPr>
          <p:cNvPr id="34830" name="Picture 20" descr="F:\ppt\新增或替换的插图\tu8-1-2.jpg">
            <a:extLst>
              <a:ext uri="{FF2B5EF4-FFF2-40B4-BE49-F238E27FC236}">
                <a16:creationId xmlns:a16="http://schemas.microsoft.com/office/drawing/2014/main" id="{02180EA5-26AD-12D0-A406-7969E330B6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188" y="3143250"/>
            <a:ext cx="4970462" cy="35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a:extLst>
              <a:ext uri="{FF2B5EF4-FFF2-40B4-BE49-F238E27FC236}">
                <a16:creationId xmlns:a16="http://schemas.microsoft.com/office/drawing/2014/main" id="{8A9CE0B6-A84E-62DD-E1E3-63B734C257F2}"/>
              </a:ext>
            </a:extLst>
          </p:cNvPr>
          <p:cNvSpPr>
            <a:spLocks noGrp="1"/>
          </p:cNvSpPr>
          <p:nvPr>
            <p:ph type="title"/>
          </p:nvPr>
        </p:nvSpPr>
        <p:spPr>
          <a:xfrm>
            <a:off x="1047750" y="214313"/>
            <a:ext cx="7239000" cy="1143000"/>
          </a:xfrm>
        </p:spPr>
        <p:txBody>
          <a:bodyPr/>
          <a:lstStyle/>
          <a:p>
            <a:pPr eaLnBrk="1" fontAlgn="auto" hangingPunct="1">
              <a:spcAft>
                <a:spcPts val="0"/>
              </a:spcAft>
              <a:defRPr/>
            </a:pPr>
            <a:r>
              <a:rPr lang="en-US" altLang="zh-CN" dirty="0">
                <a:solidFill>
                  <a:schemeClr val="tx2">
                    <a:satMod val="130000"/>
                  </a:schemeClr>
                </a:solidFill>
              </a:rPr>
              <a:t>8.2.5 </a:t>
            </a:r>
            <a:r>
              <a:rPr lang="zh-CN" altLang="en-US" dirty="0">
                <a:solidFill>
                  <a:schemeClr val="tx2">
                    <a:satMod val="130000"/>
                  </a:schemeClr>
                </a:solidFill>
              </a:rPr>
              <a:t>原型建立中的折衷</a:t>
            </a:r>
          </a:p>
        </p:txBody>
      </p:sp>
      <p:sp>
        <p:nvSpPr>
          <p:cNvPr id="36867" name="内容占位符 2">
            <a:extLst>
              <a:ext uri="{FF2B5EF4-FFF2-40B4-BE49-F238E27FC236}">
                <a16:creationId xmlns:a16="http://schemas.microsoft.com/office/drawing/2014/main" id="{A5D5832E-8415-1EAE-D423-8BC974293EE6}"/>
              </a:ext>
            </a:extLst>
          </p:cNvPr>
          <p:cNvSpPr>
            <a:spLocks noGrp="1"/>
          </p:cNvSpPr>
          <p:nvPr>
            <p:ph idx="1"/>
          </p:nvPr>
        </p:nvSpPr>
        <p:spPr/>
        <p:txBody>
          <a:bodyPr>
            <a:normAutofit fontScale="85000" lnSpcReduction="10000"/>
          </a:bodyPr>
          <a:lstStyle/>
          <a:p>
            <a:pPr marL="365760" indent="-283210" eaLnBrk="1" fontAlgn="auto" hangingPunct="1">
              <a:spcAft>
                <a:spcPts val="0"/>
              </a:spcAft>
              <a:buFont typeface="Wingdings 2" panose="05020102010507070707"/>
              <a:buChar char=""/>
              <a:defRPr/>
            </a:pPr>
            <a:r>
              <a:rPr lang="zh-CN" altLang="en-US" dirty="0">
                <a:solidFill>
                  <a:srgbClr val="FF0000"/>
                </a:solidFill>
              </a:rPr>
              <a:t>其他方面的折衷</a:t>
            </a:r>
            <a:r>
              <a:rPr lang="zh-CN" altLang="en-US" dirty="0"/>
              <a:t>，可能</a:t>
            </a:r>
            <a:r>
              <a:rPr lang="zh-CN" altLang="en-US" dirty="0">
                <a:solidFill>
                  <a:srgbClr val="FF0000"/>
                </a:solidFill>
              </a:rPr>
              <a:t>不明显</a:t>
            </a:r>
          </a:p>
          <a:p>
            <a:pPr marL="640080" lvl="1" indent="-237490" eaLnBrk="1" fontAlgn="auto" hangingPunct="1">
              <a:spcAft>
                <a:spcPts val="0"/>
              </a:spcAft>
              <a:buFont typeface="Verdana" panose="020B0604030504040204"/>
              <a:buChar char="◦"/>
              <a:defRPr/>
            </a:pPr>
            <a:r>
              <a:rPr lang="zh-CN" altLang="en-US" dirty="0"/>
              <a:t>可能内部</a:t>
            </a:r>
            <a:r>
              <a:rPr lang="zh-CN" altLang="en-US" dirty="0">
                <a:solidFill>
                  <a:srgbClr val="FF0000"/>
                </a:solidFill>
              </a:rPr>
              <a:t>结构设计</a:t>
            </a:r>
            <a:r>
              <a:rPr lang="zh-CN" altLang="en-US" dirty="0"/>
              <a:t>不尽完善</a:t>
            </a:r>
            <a:endParaRPr lang="en-US" altLang="zh-CN" dirty="0"/>
          </a:p>
          <a:p>
            <a:pPr marL="640080" lvl="1" indent="-237490" eaLnBrk="1" fontAlgn="auto" hangingPunct="1">
              <a:spcAft>
                <a:spcPts val="0"/>
              </a:spcAft>
              <a:buFont typeface="Verdana" panose="020B0604030504040204"/>
              <a:buChar char="◦"/>
              <a:defRPr/>
            </a:pPr>
            <a:r>
              <a:rPr lang="zh-CN" altLang="en-US" dirty="0"/>
              <a:t>可能包含未经优化的</a:t>
            </a:r>
            <a:r>
              <a:rPr lang="zh-CN" altLang="en-US" dirty="0">
                <a:solidFill>
                  <a:srgbClr val="FF0000"/>
                </a:solidFill>
              </a:rPr>
              <a:t>代码和构件</a:t>
            </a:r>
            <a:endParaRPr lang="en-US" altLang="zh-CN" dirty="0">
              <a:solidFill>
                <a:srgbClr val="FF0000"/>
              </a:solidFill>
            </a:endParaRPr>
          </a:p>
          <a:p>
            <a:pPr marL="640080" lvl="1" indent="-237490" eaLnBrk="1" fontAlgn="auto" hangingPunct="1">
              <a:spcAft>
                <a:spcPts val="0"/>
              </a:spcAft>
              <a:buFont typeface="Verdana" panose="020B0604030504040204"/>
              <a:buChar char="◦"/>
              <a:defRPr/>
            </a:pPr>
            <a:r>
              <a:rPr lang="zh-CN" altLang="en-US" dirty="0"/>
              <a:t>可能包含不尽合理的</a:t>
            </a:r>
            <a:r>
              <a:rPr lang="zh-CN" altLang="en-US" dirty="0">
                <a:solidFill>
                  <a:srgbClr val="FF0000"/>
                </a:solidFill>
              </a:rPr>
              <a:t>功能划分</a:t>
            </a:r>
            <a:endParaRPr lang="en-US" altLang="zh-CN" dirty="0">
              <a:solidFill>
                <a:srgbClr val="FF0000"/>
              </a:solidFill>
            </a:endParaRPr>
          </a:p>
          <a:p>
            <a:pPr marL="640080" lvl="1" indent="-237490" eaLnBrk="1" fontAlgn="auto" hangingPunct="1">
              <a:spcAft>
                <a:spcPts val="0"/>
              </a:spcAft>
              <a:buFont typeface="Wingdings 3" panose="05040102010807070707" pitchFamily="18" charset="2"/>
              <a:buNone/>
              <a:defRPr/>
            </a:pPr>
            <a:endParaRPr lang="en-US" altLang="zh-CN" dirty="0"/>
          </a:p>
          <a:p>
            <a:pPr marL="365760" indent="-283210" eaLnBrk="1" fontAlgn="auto" hangingPunct="1">
              <a:spcAft>
                <a:spcPts val="0"/>
              </a:spcAft>
              <a:buFont typeface="Wingdings 2" panose="05020102010507070707"/>
              <a:buChar char=""/>
              <a:defRPr/>
            </a:pPr>
            <a:r>
              <a:rPr lang="zh-CN" altLang="en-US" dirty="0">
                <a:solidFill>
                  <a:srgbClr val="FF0000"/>
                </a:solidFill>
              </a:rPr>
              <a:t>可执行原型</a:t>
            </a:r>
            <a:r>
              <a:rPr lang="zh-CN" altLang="en-US" dirty="0"/>
              <a:t>的风险：</a:t>
            </a:r>
            <a:endParaRPr lang="en-US" altLang="zh-CN" dirty="0"/>
          </a:p>
          <a:p>
            <a:pPr marL="640080" lvl="1" indent="-237490" eaLnBrk="1" fontAlgn="auto" hangingPunct="1">
              <a:spcAft>
                <a:spcPts val="0"/>
              </a:spcAft>
              <a:buFont typeface="Verdana" panose="020B0604030504040204"/>
              <a:buChar char="◦"/>
              <a:defRPr/>
            </a:pPr>
            <a:r>
              <a:rPr lang="zh-CN" altLang="en-US" dirty="0"/>
              <a:t>用户会认为是完整系统</a:t>
            </a:r>
          </a:p>
          <a:p>
            <a:pPr marL="640080" lvl="1" indent="-237490" eaLnBrk="1" fontAlgn="auto" hangingPunct="1">
              <a:spcAft>
                <a:spcPts val="0"/>
              </a:spcAft>
              <a:buFont typeface="Verdana" panose="020B0604030504040204"/>
              <a:buChar char="◦"/>
              <a:defRPr/>
            </a:pPr>
            <a:r>
              <a:rPr lang="zh-CN" altLang="en-US" dirty="0"/>
              <a:t>使设计者认为已发现了用户满意的设计</a:t>
            </a:r>
            <a:endParaRPr lang="en-US" altLang="zh-CN" dirty="0"/>
          </a:p>
          <a:p>
            <a:pPr marL="640080" lvl="1" indent="-237490" eaLnBrk="1" fontAlgn="auto" hangingPunct="1">
              <a:spcAft>
                <a:spcPts val="0"/>
              </a:spcAft>
              <a:buFont typeface="Wingdings 3" panose="05040102010807070707" pitchFamily="18" charset="2"/>
              <a:buNone/>
              <a:defRPr/>
            </a:pPr>
            <a:endParaRPr lang="zh-CN" altLang="en-US" dirty="0"/>
          </a:p>
          <a:p>
            <a:pPr marL="365760" indent="-283210" eaLnBrk="1" fontAlgn="auto" hangingPunct="1">
              <a:spcAft>
                <a:spcPts val="0"/>
              </a:spcAft>
              <a:buFont typeface="Wingdings 2" panose="05020102010507070707"/>
              <a:buChar char=""/>
              <a:defRPr/>
            </a:pPr>
            <a:r>
              <a:rPr lang="zh-CN" altLang="en-US" dirty="0"/>
              <a:t>建立原型时的折衷，在后续过程中</a:t>
            </a:r>
            <a:r>
              <a:rPr lang="zh-CN" altLang="en-US" dirty="0">
                <a:solidFill>
                  <a:srgbClr val="FF0000"/>
                </a:solidFill>
              </a:rPr>
              <a:t>不能被忽视</a:t>
            </a:r>
          </a:p>
          <a:p>
            <a:pPr marL="640080" lvl="1" indent="-237490" eaLnBrk="1" fontAlgn="auto" hangingPunct="1">
              <a:spcAft>
                <a:spcPts val="0"/>
              </a:spcAft>
              <a:buFont typeface="Verdana" panose="020B0604030504040204"/>
              <a:buChar char="◦"/>
              <a:defRPr/>
            </a:pPr>
            <a:r>
              <a:rPr lang="zh-CN" altLang="en-US" dirty="0"/>
              <a:t>需要有工程化的方法来管理折衷和改进</a:t>
            </a:r>
          </a:p>
          <a:p>
            <a:pPr marL="640080" lvl="1" indent="-237490" eaLnBrk="1" fontAlgn="auto" hangingPunct="1">
              <a:spcAft>
                <a:spcPts val="0"/>
              </a:spcAft>
              <a:buFont typeface="Wingdings 3" panose="05040102010807070707" pitchFamily="18" charset="2"/>
              <a:buNone/>
              <a:defRPr/>
            </a:pPr>
            <a:endParaRPr lang="zh-CN" altLang="en-US" dirty="0"/>
          </a:p>
        </p:txBody>
      </p:sp>
      <p:sp>
        <p:nvSpPr>
          <p:cNvPr id="35843" name="灯片编号占位符 3">
            <a:extLst>
              <a:ext uri="{FF2B5EF4-FFF2-40B4-BE49-F238E27FC236}">
                <a16:creationId xmlns:a16="http://schemas.microsoft.com/office/drawing/2014/main" id="{7F99EB2F-020F-7AAA-F013-7774A507397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CAB3A575-1123-494A-9776-470D5611F8A4}" type="slidenum">
              <a:rPr lang="en-US" altLang="zh-CN" sz="1200">
                <a:solidFill>
                  <a:srgbClr val="B5A788"/>
                </a:solidFill>
              </a:rPr>
              <a:pPr/>
              <a:t>25</a:t>
            </a:fld>
            <a:endParaRPr lang="en-US" altLang="zh-CN" sz="1200">
              <a:solidFill>
                <a:srgbClr val="B5A788"/>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F56C4B40-2C1C-FC95-0497-4A0B10E104D9}"/>
              </a:ext>
            </a:extLst>
          </p:cNvPr>
          <p:cNvSpPr>
            <a:spLocks noGrp="1" noChangeArrowheads="1"/>
          </p:cNvSpPr>
          <p:nvPr>
            <p:ph type="title"/>
          </p:nvPr>
        </p:nvSpPr>
        <p:spPr>
          <a:xfrm>
            <a:off x="1047750" y="71438"/>
            <a:ext cx="7239000" cy="1143000"/>
          </a:xfrm>
        </p:spPr>
        <p:txBody>
          <a:bodyPr/>
          <a:lstStyle/>
          <a:p>
            <a:pPr eaLnBrk="1" fontAlgn="auto" hangingPunct="1">
              <a:spcAft>
                <a:spcPts val="0"/>
              </a:spcAft>
              <a:defRPr/>
            </a:pPr>
            <a:r>
              <a:rPr lang="en-US" altLang="zh-CN" dirty="0">
                <a:solidFill>
                  <a:schemeClr val="tx2">
                    <a:satMod val="130000"/>
                  </a:schemeClr>
                </a:solidFill>
              </a:rPr>
              <a:t>8.2.6 </a:t>
            </a:r>
            <a:r>
              <a:rPr lang="zh-CN" altLang="en-US" dirty="0">
                <a:solidFill>
                  <a:schemeClr val="tx2">
                    <a:satMod val="130000"/>
                  </a:schemeClr>
                </a:solidFill>
              </a:rPr>
              <a:t>构造：从设计到实现</a:t>
            </a:r>
          </a:p>
        </p:txBody>
      </p:sp>
      <p:sp>
        <p:nvSpPr>
          <p:cNvPr id="33795" name="Rectangle 3">
            <a:extLst>
              <a:ext uri="{FF2B5EF4-FFF2-40B4-BE49-F238E27FC236}">
                <a16:creationId xmlns:a16="http://schemas.microsoft.com/office/drawing/2014/main" id="{C7330F19-BCE0-9D26-800E-8C0392F672B9}"/>
              </a:ext>
            </a:extLst>
          </p:cNvPr>
          <p:cNvSpPr>
            <a:spLocks noGrp="1" noChangeArrowheads="1"/>
          </p:cNvSpPr>
          <p:nvPr>
            <p:ph idx="1"/>
          </p:nvPr>
        </p:nvSpPr>
        <p:spPr>
          <a:xfrm>
            <a:off x="1000125" y="1447800"/>
            <a:ext cx="8215313" cy="5195888"/>
          </a:xfrm>
        </p:spPr>
        <p:txBody>
          <a:bodyPr>
            <a:normAutofit fontScale="85000" lnSpcReduction="10000"/>
          </a:bodyPr>
          <a:lstStyle/>
          <a:p>
            <a:pPr marL="274320" indent="-274320" eaLnBrk="1" fontAlgn="auto" hangingPunct="1">
              <a:spcAft>
                <a:spcPts val="0"/>
              </a:spcAft>
              <a:buFont typeface="Wingdings 3" panose="05040102010807070707"/>
              <a:buChar char=""/>
              <a:defRPr/>
            </a:pPr>
            <a:r>
              <a:rPr lang="zh-CN" altLang="en-US" dirty="0">
                <a:solidFill>
                  <a:srgbClr val="FF0000"/>
                </a:solidFill>
              </a:rPr>
              <a:t>原型</a:t>
            </a:r>
            <a:r>
              <a:rPr lang="zh-CN" altLang="en-US" dirty="0"/>
              <a:t>经过多次迭代满足设计目标时，才可构造最终产品</a:t>
            </a:r>
          </a:p>
          <a:p>
            <a:pPr marL="274320" indent="-274320" eaLnBrk="1" fontAlgn="auto" hangingPunct="1">
              <a:spcAft>
                <a:spcPts val="0"/>
              </a:spcAft>
              <a:buFont typeface="Wingdings 3" panose="05040102010807070707"/>
              <a:buChar char=""/>
              <a:defRPr/>
            </a:pPr>
            <a:r>
              <a:rPr lang="zh-CN" altLang="en-US" dirty="0">
                <a:solidFill>
                  <a:srgbClr val="FF0000"/>
                </a:solidFill>
              </a:rPr>
              <a:t>软件质量</a:t>
            </a:r>
            <a:r>
              <a:rPr lang="zh-CN" altLang="en-US" dirty="0"/>
              <a:t>是此阶段需要考虑的主要问题</a:t>
            </a:r>
          </a:p>
          <a:p>
            <a:pPr marL="548640" lvl="1" indent="-274320" eaLnBrk="1" fontAlgn="auto" hangingPunct="1">
              <a:spcAft>
                <a:spcPts val="0"/>
              </a:spcAft>
              <a:buClr>
                <a:schemeClr val="accent4"/>
              </a:buClr>
              <a:buFont typeface="Wingdings 3" panose="05040102010807070707"/>
              <a:buChar char=""/>
              <a:defRPr/>
            </a:pPr>
            <a:r>
              <a:rPr lang="zh-CN" altLang="en-US" dirty="0">
                <a:solidFill>
                  <a:schemeClr val="tx1">
                    <a:tint val="85000"/>
                  </a:schemeClr>
                </a:solidFill>
              </a:rPr>
              <a:t>例如：可靠性、性能、健壮性、可维护性等</a:t>
            </a:r>
          </a:p>
          <a:p>
            <a:pPr marL="274320" indent="-274320" eaLnBrk="1" fontAlgn="auto" hangingPunct="1">
              <a:spcAft>
                <a:spcPts val="0"/>
              </a:spcAft>
              <a:buFont typeface="Wingdings 3" panose="05040102010807070707"/>
              <a:buChar char=""/>
              <a:defRPr/>
            </a:pPr>
            <a:r>
              <a:rPr lang="zh-CN" altLang="en-US" dirty="0"/>
              <a:t>产品实现需要有</a:t>
            </a:r>
            <a:r>
              <a:rPr lang="zh-CN" altLang="en-US" dirty="0">
                <a:solidFill>
                  <a:srgbClr val="FF0000"/>
                </a:solidFill>
              </a:rPr>
              <a:t>工程化</a:t>
            </a:r>
            <a:r>
              <a:rPr lang="zh-CN" altLang="en-US" dirty="0"/>
              <a:t>的方法和技术</a:t>
            </a:r>
            <a:endParaRPr lang="en-US" altLang="zh-CN" dirty="0"/>
          </a:p>
          <a:p>
            <a:pPr marL="274320" indent="-274320" eaLnBrk="1" fontAlgn="auto" hangingPunct="1">
              <a:spcAft>
                <a:spcPts val="0"/>
              </a:spcAft>
              <a:buFont typeface="Wingdings 2" panose="05020102010507070707"/>
              <a:buNone/>
              <a:defRPr/>
            </a:pPr>
            <a:endParaRPr lang="zh-CN" altLang="en-US" dirty="0"/>
          </a:p>
          <a:p>
            <a:pPr marL="274320" indent="-274320" eaLnBrk="1" fontAlgn="auto" hangingPunct="1">
              <a:spcAft>
                <a:spcPts val="0"/>
              </a:spcAft>
              <a:buFont typeface="Wingdings 3" panose="05040102010807070707"/>
              <a:buChar char=""/>
              <a:defRPr/>
            </a:pPr>
            <a:r>
              <a:rPr lang="zh-CN" altLang="en-US" dirty="0"/>
              <a:t>两种</a:t>
            </a:r>
            <a:r>
              <a:rPr lang="zh-CN" altLang="en-US" dirty="0">
                <a:solidFill>
                  <a:srgbClr val="FF0000"/>
                </a:solidFill>
              </a:rPr>
              <a:t>基于原型的开发方法</a:t>
            </a:r>
          </a:p>
          <a:p>
            <a:pPr marL="548640" lvl="1" indent="-274320" eaLnBrk="1" fontAlgn="auto" hangingPunct="1">
              <a:spcAft>
                <a:spcPts val="0"/>
              </a:spcAft>
              <a:buClr>
                <a:schemeClr val="accent4"/>
              </a:buClr>
              <a:buFont typeface="Wingdings 3" panose="05040102010807070707"/>
              <a:buChar char=""/>
              <a:defRPr/>
            </a:pPr>
            <a:r>
              <a:rPr lang="zh-CN" altLang="en-US" dirty="0">
                <a:solidFill>
                  <a:srgbClr val="FF0000"/>
                </a:solidFill>
              </a:rPr>
              <a:t>丢弃式</a:t>
            </a:r>
            <a:r>
              <a:rPr lang="zh-CN" altLang="en-US" dirty="0">
                <a:solidFill>
                  <a:schemeClr val="tx1">
                    <a:tint val="85000"/>
                  </a:schemeClr>
                </a:solidFill>
              </a:rPr>
              <a:t>：旨在获得最终产品的</a:t>
            </a:r>
            <a:r>
              <a:rPr lang="zh-CN" altLang="en-US" dirty="0">
                <a:solidFill>
                  <a:srgbClr val="FF0000"/>
                </a:solidFill>
              </a:rPr>
              <a:t>需求</a:t>
            </a:r>
            <a:r>
              <a:rPr lang="en-US" altLang="zh-CN" dirty="0">
                <a:solidFill>
                  <a:srgbClr val="FF0000"/>
                </a:solidFill>
              </a:rPr>
              <a:t>/</a:t>
            </a:r>
            <a:r>
              <a:rPr lang="zh-CN" altLang="en-US" dirty="0">
                <a:solidFill>
                  <a:srgbClr val="FF0000"/>
                </a:solidFill>
              </a:rPr>
              <a:t>设计</a:t>
            </a:r>
            <a:r>
              <a:rPr lang="zh-CN" altLang="en-US" dirty="0">
                <a:solidFill>
                  <a:schemeClr val="tx1">
                    <a:tint val="85000"/>
                  </a:schemeClr>
                </a:solidFill>
              </a:rPr>
              <a:t>，原型被丢弃</a:t>
            </a:r>
          </a:p>
          <a:p>
            <a:pPr marL="548640" lvl="1" indent="-274320" eaLnBrk="1" fontAlgn="auto" hangingPunct="1">
              <a:spcAft>
                <a:spcPts val="0"/>
              </a:spcAft>
              <a:buClr>
                <a:schemeClr val="accent4"/>
              </a:buClr>
              <a:buFont typeface="Wingdings 3" panose="05040102010807070707"/>
              <a:buChar char=""/>
              <a:defRPr/>
            </a:pPr>
            <a:r>
              <a:rPr lang="zh-CN" altLang="en-US" dirty="0">
                <a:solidFill>
                  <a:srgbClr val="FF0000"/>
                </a:solidFill>
              </a:rPr>
              <a:t>演化式</a:t>
            </a:r>
            <a:r>
              <a:rPr lang="zh-CN" altLang="en-US" dirty="0">
                <a:solidFill>
                  <a:schemeClr val="tx1">
                    <a:tint val="85000"/>
                  </a:schemeClr>
                </a:solidFill>
              </a:rPr>
              <a:t>：产品从很有限的版本</a:t>
            </a:r>
            <a:r>
              <a:rPr lang="zh-CN" altLang="en-US" dirty="0">
                <a:solidFill>
                  <a:srgbClr val="FF0000"/>
                </a:solidFill>
              </a:rPr>
              <a:t>逐步演化</a:t>
            </a:r>
            <a:r>
              <a:rPr lang="zh-CN" altLang="en-US" dirty="0">
                <a:solidFill>
                  <a:schemeClr val="tx1">
                    <a:tint val="85000"/>
                  </a:schemeClr>
                </a:solidFill>
              </a:rPr>
              <a:t>为最终释放版本</a:t>
            </a:r>
            <a:endParaRPr lang="en-US" altLang="zh-CN" dirty="0">
              <a:solidFill>
                <a:schemeClr val="tx1">
                  <a:tint val="85000"/>
                </a:schemeClr>
              </a:solidFill>
            </a:endParaRPr>
          </a:p>
          <a:p>
            <a:pPr marL="548640" lvl="1" indent="-274320" eaLnBrk="1" fontAlgn="auto" hangingPunct="1">
              <a:spcAft>
                <a:spcPts val="0"/>
              </a:spcAft>
              <a:buClr>
                <a:schemeClr val="accent4"/>
              </a:buClr>
              <a:buFont typeface="Verdana" panose="020B0604030504040204"/>
              <a:buNone/>
              <a:defRPr/>
            </a:pPr>
            <a:endParaRPr lang="zh-CN" altLang="en-US" dirty="0">
              <a:solidFill>
                <a:schemeClr val="tx1">
                  <a:tint val="85000"/>
                </a:schemeClr>
              </a:solidFill>
            </a:endParaRPr>
          </a:p>
          <a:p>
            <a:pPr marL="274320" indent="-274320" eaLnBrk="1" fontAlgn="auto" hangingPunct="1">
              <a:spcAft>
                <a:spcPts val="0"/>
              </a:spcAft>
              <a:buFont typeface="Wingdings 3" panose="05040102010807070707"/>
              <a:buChar char=""/>
              <a:defRPr/>
            </a:pPr>
            <a:r>
              <a:rPr lang="zh-CN" altLang="en-US" dirty="0"/>
              <a:t>采用何种方法需要在资源和质量之间作出权衡</a:t>
            </a:r>
          </a:p>
        </p:txBody>
      </p:sp>
      <p:sp>
        <p:nvSpPr>
          <p:cNvPr id="36867" name="灯片编号占位符 3">
            <a:extLst>
              <a:ext uri="{FF2B5EF4-FFF2-40B4-BE49-F238E27FC236}">
                <a16:creationId xmlns:a16="http://schemas.microsoft.com/office/drawing/2014/main" id="{7613A1FC-30F6-CDDB-2454-914E9C569E3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A663B95E-DEA8-49C1-B02E-FA9CC2CA57A7}" type="slidenum">
              <a:rPr lang="en-US" altLang="zh-CN" sz="1200">
                <a:solidFill>
                  <a:srgbClr val="B5A788"/>
                </a:solidFill>
              </a:rPr>
              <a:pPr/>
              <a:t>26</a:t>
            </a:fld>
            <a:endParaRPr lang="en-US" altLang="zh-CN" sz="1200">
              <a:solidFill>
                <a:srgbClr val="B5A788"/>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FFD44AF6-92DF-2EAC-506D-9048C552F0CD}"/>
              </a:ext>
            </a:extLst>
          </p:cNvPr>
          <p:cNvSpPr>
            <a:spLocks noGrp="1" noChangeArrowheads="1"/>
          </p:cNvSpPr>
          <p:nvPr>
            <p:ph type="title"/>
          </p:nvPr>
        </p:nvSpPr>
        <p:spPr/>
        <p:txBody>
          <a:bodyPr>
            <a:normAutofit fontScale="90000"/>
          </a:bodyPr>
          <a:lstStyle/>
          <a:p>
            <a:pPr eaLnBrk="1" fontAlgn="auto" hangingPunct="1">
              <a:spcAft>
                <a:spcPts val="0"/>
              </a:spcAft>
              <a:defRPr/>
            </a:pPr>
            <a:r>
              <a:rPr lang="en-US" altLang="zh-CN">
                <a:solidFill>
                  <a:schemeClr val="tx2">
                    <a:satMod val="130000"/>
                  </a:schemeClr>
                </a:solidFill>
              </a:rPr>
              <a:t>8.3 </a:t>
            </a:r>
            <a:r>
              <a:rPr lang="zh-CN" altLang="en-US">
                <a:solidFill>
                  <a:schemeClr val="tx2">
                    <a:satMod val="130000"/>
                  </a:schemeClr>
                </a:solidFill>
              </a:rPr>
              <a:t>概念设计：从需求到初始设计</a:t>
            </a:r>
          </a:p>
        </p:txBody>
      </p:sp>
      <p:sp>
        <p:nvSpPr>
          <p:cNvPr id="41988" name="Rectangle 3">
            <a:extLst>
              <a:ext uri="{FF2B5EF4-FFF2-40B4-BE49-F238E27FC236}">
                <a16:creationId xmlns:a16="http://schemas.microsoft.com/office/drawing/2014/main" id="{013BF2CE-A0D2-86C9-EC8E-99ED22DDDC56}"/>
              </a:ext>
            </a:extLst>
          </p:cNvPr>
          <p:cNvSpPr>
            <a:spLocks noGrp="1" noChangeArrowheads="1"/>
          </p:cNvSpPr>
          <p:nvPr>
            <p:ph idx="1"/>
          </p:nvPr>
        </p:nvSpPr>
        <p:spPr>
          <a:xfrm>
            <a:off x="1171575" y="1428750"/>
            <a:ext cx="7686675" cy="4846638"/>
          </a:xfrm>
        </p:spPr>
        <p:txBody>
          <a:bodyPr>
            <a:normAutofit lnSpcReduction="10000"/>
          </a:bodyPr>
          <a:lstStyle/>
          <a:p>
            <a:pPr marL="274320" indent="-274320" eaLnBrk="1" fontAlgn="auto" hangingPunct="1">
              <a:lnSpc>
                <a:spcPct val="90000"/>
              </a:lnSpc>
              <a:spcAft>
                <a:spcPts val="0"/>
              </a:spcAft>
              <a:buFont typeface="Wingdings 2" panose="05020102010507070707"/>
              <a:buChar char=""/>
              <a:defRPr/>
            </a:pPr>
            <a:r>
              <a:rPr lang="zh-CN" altLang="en-US" dirty="0"/>
              <a:t>将需求转换为一个</a:t>
            </a:r>
            <a:r>
              <a:rPr lang="zh-CN" altLang="en-US" dirty="0">
                <a:solidFill>
                  <a:srgbClr val="FF0000"/>
                </a:solidFill>
              </a:rPr>
              <a:t>概念模型</a:t>
            </a:r>
            <a:endParaRPr lang="en-US" altLang="zh-CN" dirty="0">
              <a:solidFill>
                <a:srgbClr val="FF0000"/>
              </a:solidFill>
            </a:endParaRPr>
          </a:p>
          <a:p>
            <a:pPr marL="274320" indent="-274320" eaLnBrk="1" fontAlgn="auto" hangingPunct="1">
              <a:lnSpc>
                <a:spcPct val="90000"/>
              </a:lnSpc>
              <a:spcAft>
                <a:spcPts val="0"/>
              </a:spcAft>
              <a:buFont typeface="Wingdings 2" panose="05020102010507070707"/>
              <a:buNone/>
              <a:defRPr/>
            </a:pPr>
            <a:endParaRPr lang="zh-CN" altLang="en-US" dirty="0"/>
          </a:p>
          <a:p>
            <a:pPr marL="274320" indent="-274320" eaLnBrk="1" fontAlgn="auto" hangingPunct="1">
              <a:lnSpc>
                <a:spcPct val="90000"/>
              </a:lnSpc>
              <a:spcAft>
                <a:spcPts val="0"/>
              </a:spcAft>
              <a:buFont typeface="Wingdings 2" panose="05020102010507070707"/>
              <a:buChar char=""/>
              <a:defRPr/>
            </a:pPr>
            <a:r>
              <a:rPr lang="zh-CN" altLang="en-US" dirty="0"/>
              <a:t>概念模型的定义</a:t>
            </a:r>
          </a:p>
          <a:p>
            <a:pPr marL="521335" lvl="1" indent="-237490" eaLnBrk="1" fontAlgn="auto" hangingPunct="1">
              <a:lnSpc>
                <a:spcPct val="90000"/>
              </a:lnSpc>
              <a:spcAft>
                <a:spcPts val="0"/>
              </a:spcAft>
              <a:buClr>
                <a:schemeClr val="accent4"/>
              </a:buClr>
              <a:buFont typeface="Wingdings 2" panose="05020102010507070707"/>
              <a:buChar char=""/>
              <a:defRPr/>
            </a:pPr>
            <a:r>
              <a:rPr lang="zh-CN" altLang="en-US" dirty="0"/>
              <a:t>既可表示</a:t>
            </a:r>
            <a:r>
              <a:rPr lang="zh-CN" altLang="en-US" dirty="0">
                <a:solidFill>
                  <a:srgbClr val="FF0000"/>
                </a:solidFill>
              </a:rPr>
              <a:t>用户对系统的理解</a:t>
            </a:r>
            <a:r>
              <a:rPr lang="zh-CN" altLang="en-US" dirty="0"/>
              <a:t>，也可是</a:t>
            </a:r>
            <a:r>
              <a:rPr lang="zh-CN" altLang="en-US" dirty="0">
                <a:solidFill>
                  <a:srgbClr val="FF0000"/>
                </a:solidFill>
              </a:rPr>
              <a:t>设计者对系统的设计</a:t>
            </a:r>
            <a:endParaRPr lang="en-US" altLang="zh-CN" dirty="0">
              <a:solidFill>
                <a:srgbClr val="FF0000"/>
              </a:solidFill>
            </a:endParaRPr>
          </a:p>
          <a:p>
            <a:pPr marL="521335" lvl="1" indent="-237490" eaLnBrk="1" fontAlgn="auto" hangingPunct="1">
              <a:lnSpc>
                <a:spcPct val="90000"/>
              </a:lnSpc>
              <a:spcAft>
                <a:spcPts val="0"/>
              </a:spcAft>
              <a:buClr>
                <a:schemeClr val="accent4"/>
              </a:buClr>
              <a:buFont typeface="Wingdings 2" panose="05020102010507070707"/>
              <a:buChar char=""/>
              <a:defRPr/>
            </a:pPr>
            <a:endParaRPr lang="en-US" altLang="zh-CN" dirty="0"/>
          </a:p>
          <a:p>
            <a:pPr marL="521335" lvl="1" indent="-237490" eaLnBrk="1" fontAlgn="auto" hangingPunct="1">
              <a:lnSpc>
                <a:spcPct val="90000"/>
              </a:lnSpc>
              <a:spcAft>
                <a:spcPts val="0"/>
              </a:spcAft>
              <a:buClr>
                <a:schemeClr val="accent4"/>
              </a:buClr>
              <a:buFont typeface="Wingdings 2" panose="05020102010507070707"/>
              <a:buChar char=""/>
              <a:defRPr/>
            </a:pPr>
            <a:r>
              <a:rPr lang="zh-CN" altLang="en-US" dirty="0"/>
              <a:t>即从</a:t>
            </a:r>
            <a:r>
              <a:rPr lang="zh-CN" altLang="en-US" dirty="0">
                <a:solidFill>
                  <a:srgbClr val="FF0000"/>
                </a:solidFill>
              </a:rPr>
              <a:t>用户的角度</a:t>
            </a:r>
            <a:r>
              <a:rPr lang="zh-CN" altLang="en-US" dirty="0"/>
              <a:t>，采用他们的概念</a:t>
            </a:r>
            <a:r>
              <a:rPr lang="zh-CN" altLang="en-US" dirty="0">
                <a:solidFill>
                  <a:srgbClr val="FF0000"/>
                </a:solidFill>
              </a:rPr>
              <a:t>描述系统</a:t>
            </a:r>
            <a:r>
              <a:rPr lang="en-US" altLang="zh-CN" dirty="0">
                <a:solidFill>
                  <a:srgbClr val="FF0000"/>
                </a:solidFill>
              </a:rPr>
              <a:t>/</a:t>
            </a:r>
            <a:r>
              <a:rPr lang="zh-CN" altLang="en-US" dirty="0">
                <a:solidFill>
                  <a:srgbClr val="FF0000"/>
                </a:solidFill>
              </a:rPr>
              <a:t>界面的设计</a:t>
            </a:r>
            <a:endParaRPr lang="en-US" altLang="zh-CN" dirty="0">
              <a:solidFill>
                <a:srgbClr val="FF0000"/>
              </a:solidFill>
            </a:endParaRPr>
          </a:p>
          <a:p>
            <a:pPr marL="521335" lvl="1" indent="-237490" eaLnBrk="1" fontAlgn="auto" hangingPunct="1">
              <a:lnSpc>
                <a:spcPct val="90000"/>
              </a:lnSpc>
              <a:spcAft>
                <a:spcPts val="0"/>
              </a:spcAft>
              <a:buClr>
                <a:schemeClr val="accent4"/>
              </a:buClr>
              <a:buFont typeface="Wingdings 2" panose="05020102010507070707"/>
              <a:buChar char=""/>
              <a:defRPr/>
            </a:pPr>
            <a:r>
              <a:rPr lang="zh-CN" altLang="en-US" dirty="0"/>
              <a:t>旨在在用户和设计者之间建立交流的可能性</a:t>
            </a:r>
            <a:endParaRPr lang="en-US" altLang="zh-CN" dirty="0"/>
          </a:p>
          <a:p>
            <a:pPr marL="758825" lvl="2" eaLnBrk="1" fontAlgn="auto" hangingPunct="1">
              <a:lnSpc>
                <a:spcPct val="90000"/>
              </a:lnSpc>
              <a:spcAft>
                <a:spcPts val="0"/>
              </a:spcAft>
              <a:buClr>
                <a:schemeClr val="accent4"/>
              </a:buClr>
              <a:buFont typeface="Wingdings 2" panose="05020102010507070707"/>
              <a:buNone/>
              <a:defRPr/>
            </a:pPr>
            <a:endParaRPr lang="zh-CN" altLang="en-US" dirty="0"/>
          </a:p>
          <a:p>
            <a:pPr marL="274320" indent="-274320" eaLnBrk="1" fontAlgn="auto" hangingPunct="1">
              <a:lnSpc>
                <a:spcPct val="90000"/>
              </a:lnSpc>
              <a:spcAft>
                <a:spcPts val="0"/>
              </a:spcAft>
              <a:buFont typeface="Wingdings 2" panose="05020102010507070707"/>
              <a:buChar char=""/>
              <a:defRPr/>
            </a:pPr>
            <a:r>
              <a:rPr lang="zh-CN" altLang="en-US" dirty="0"/>
              <a:t>概念模型描述</a:t>
            </a:r>
            <a:r>
              <a:rPr lang="en-US" altLang="zh-CN" dirty="0">
                <a:solidFill>
                  <a:srgbClr val="FF0000"/>
                </a:solidFill>
              </a:rPr>
              <a:t>what</a:t>
            </a:r>
            <a:r>
              <a:rPr lang="zh-CN" altLang="en-US" dirty="0"/>
              <a:t>，而</a:t>
            </a:r>
            <a:r>
              <a:rPr lang="zh-CN" altLang="en-US" dirty="0">
                <a:solidFill>
                  <a:srgbClr val="FF0000"/>
                </a:solidFill>
              </a:rPr>
              <a:t>非机制</a:t>
            </a:r>
            <a:r>
              <a:rPr lang="en-US" altLang="zh-CN" dirty="0">
                <a:solidFill>
                  <a:srgbClr val="FF0000"/>
                </a:solidFill>
              </a:rPr>
              <a:t>how</a:t>
            </a:r>
            <a:endParaRPr lang="zh-CN" altLang="en-US" dirty="0">
              <a:solidFill>
                <a:srgbClr val="FF0000"/>
              </a:solidFill>
            </a:endParaRPr>
          </a:p>
        </p:txBody>
      </p:sp>
      <p:sp>
        <p:nvSpPr>
          <p:cNvPr id="37891" name="灯片编号占位符 3">
            <a:extLst>
              <a:ext uri="{FF2B5EF4-FFF2-40B4-BE49-F238E27FC236}">
                <a16:creationId xmlns:a16="http://schemas.microsoft.com/office/drawing/2014/main" id="{4D9AFB4B-0D42-783A-C98C-1A070B05CC7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D95B0C30-8BF7-440A-A084-7097D55EFE77}" type="slidenum">
              <a:rPr lang="en-US" altLang="zh-CN" sz="1200">
                <a:solidFill>
                  <a:srgbClr val="B5A788"/>
                </a:solidFill>
              </a:rPr>
              <a:pPr/>
              <a:t>27</a:t>
            </a:fld>
            <a:endParaRPr lang="en-US" altLang="zh-CN" sz="1200">
              <a:solidFill>
                <a:srgbClr val="B5A788"/>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E432E556-CD86-DD9B-BE0D-09F9DEC2A8AF}"/>
              </a:ext>
            </a:extLst>
          </p:cNvPr>
          <p:cNvSpPr>
            <a:spLocks noGrp="1" noChangeArrowheads="1"/>
          </p:cNvSpPr>
          <p:nvPr>
            <p:ph type="title"/>
          </p:nvPr>
        </p:nvSpPr>
        <p:spPr/>
        <p:txBody>
          <a:bodyPr>
            <a:normAutofit fontScale="90000"/>
          </a:bodyPr>
          <a:lstStyle/>
          <a:p>
            <a:pPr eaLnBrk="1" fontAlgn="auto" hangingPunct="1">
              <a:spcAft>
                <a:spcPts val="0"/>
              </a:spcAft>
              <a:defRPr/>
            </a:pPr>
            <a:r>
              <a:rPr lang="en-US" altLang="zh-CN">
                <a:solidFill>
                  <a:schemeClr val="tx2">
                    <a:satMod val="130000"/>
                  </a:schemeClr>
                </a:solidFill>
              </a:rPr>
              <a:t>8.3 </a:t>
            </a:r>
            <a:r>
              <a:rPr lang="zh-CN" altLang="en-US">
                <a:solidFill>
                  <a:schemeClr val="tx2">
                    <a:satMod val="130000"/>
                  </a:schemeClr>
                </a:solidFill>
              </a:rPr>
              <a:t>概念设计：从需求到初始设计</a:t>
            </a:r>
          </a:p>
        </p:txBody>
      </p:sp>
      <p:sp>
        <p:nvSpPr>
          <p:cNvPr id="39939" name="Rectangle 3">
            <a:extLst>
              <a:ext uri="{FF2B5EF4-FFF2-40B4-BE49-F238E27FC236}">
                <a16:creationId xmlns:a16="http://schemas.microsoft.com/office/drawing/2014/main" id="{C399D68F-A39A-58C5-57EF-B6CD7F295793}"/>
              </a:ext>
            </a:extLst>
          </p:cNvPr>
          <p:cNvSpPr>
            <a:spLocks noGrp="1" noChangeArrowheads="1"/>
          </p:cNvSpPr>
          <p:nvPr>
            <p:ph idx="1"/>
          </p:nvPr>
        </p:nvSpPr>
        <p:spPr/>
        <p:txBody>
          <a:bodyPr>
            <a:normAutofit fontScale="85000" lnSpcReduction="20000"/>
          </a:bodyPr>
          <a:lstStyle/>
          <a:p>
            <a:pPr marL="365760" indent="-283210" eaLnBrk="1" fontAlgn="auto" hangingPunct="1">
              <a:spcAft>
                <a:spcPts val="0"/>
              </a:spcAft>
              <a:buFont typeface="Wingdings 2" panose="05020102010507070707"/>
              <a:buChar char=""/>
              <a:defRPr/>
            </a:pPr>
            <a:r>
              <a:rPr lang="zh-CN" altLang="en-US" dirty="0"/>
              <a:t>概念设计的输入为需求集合，输出为概念模型</a:t>
            </a:r>
          </a:p>
          <a:p>
            <a:pPr marL="640080" lvl="1" indent="-237490" eaLnBrk="1" fontAlgn="auto" hangingPunct="1">
              <a:spcAft>
                <a:spcPts val="0"/>
              </a:spcAft>
              <a:buFont typeface="Verdana" panose="020B0604030504040204"/>
              <a:buChar char="◦"/>
              <a:defRPr/>
            </a:pPr>
            <a:r>
              <a:rPr lang="zh-CN" altLang="en-US" dirty="0"/>
              <a:t>不存在一个良定义的方法能将需求转换为“</a:t>
            </a:r>
            <a:r>
              <a:rPr lang="en-US" altLang="zh-CN" dirty="0"/>
              <a:t>the best”</a:t>
            </a:r>
            <a:r>
              <a:rPr lang="zh-CN" altLang="en-US" dirty="0"/>
              <a:t>或“</a:t>
            </a:r>
            <a:r>
              <a:rPr lang="en-US" altLang="zh-CN" dirty="0"/>
              <a:t>good enough”</a:t>
            </a:r>
            <a:r>
              <a:rPr lang="zh-CN" altLang="en-US" dirty="0"/>
              <a:t>的概念模型</a:t>
            </a:r>
          </a:p>
          <a:p>
            <a:pPr marL="640080" lvl="1" indent="-237490" eaLnBrk="1" fontAlgn="auto" hangingPunct="1">
              <a:spcAft>
                <a:spcPts val="0"/>
              </a:spcAft>
              <a:buFont typeface="Verdana" panose="020B0604030504040204"/>
              <a:buChar char="◦"/>
              <a:defRPr/>
            </a:pPr>
            <a:r>
              <a:rPr lang="zh-CN" altLang="en-US" dirty="0">
                <a:solidFill>
                  <a:srgbClr val="FF0000"/>
                </a:solidFill>
              </a:rPr>
              <a:t>可行的方法</a:t>
            </a:r>
            <a:r>
              <a:rPr lang="zh-CN" altLang="en-US" dirty="0"/>
              <a:t>：研究收集的数据，建立原型，反复迭代</a:t>
            </a:r>
            <a:endParaRPr lang="en-US" altLang="zh-CN" dirty="0"/>
          </a:p>
          <a:p>
            <a:pPr marL="640080" lvl="1" indent="-237490" eaLnBrk="1" fontAlgn="auto" hangingPunct="1">
              <a:spcAft>
                <a:spcPts val="0"/>
              </a:spcAft>
              <a:buFont typeface="Verdana" panose="020B0604030504040204"/>
              <a:buNone/>
              <a:defRPr/>
            </a:pPr>
            <a:endParaRPr lang="zh-CN" altLang="en-US" dirty="0"/>
          </a:p>
          <a:p>
            <a:pPr marL="365760" indent="-283210" eaLnBrk="1" fontAlgn="auto" hangingPunct="1">
              <a:spcAft>
                <a:spcPts val="0"/>
              </a:spcAft>
              <a:buFont typeface="Wingdings 2" panose="05020102010507070707"/>
              <a:buChar char=""/>
              <a:defRPr/>
            </a:pPr>
            <a:r>
              <a:rPr lang="zh-CN" altLang="en-US" dirty="0"/>
              <a:t>以下是一些指导性策略</a:t>
            </a:r>
          </a:p>
          <a:p>
            <a:pPr marL="640080" lvl="1" indent="-237490" eaLnBrk="1" fontAlgn="auto" hangingPunct="1">
              <a:spcAft>
                <a:spcPts val="0"/>
              </a:spcAft>
              <a:buFont typeface="Verdana" panose="020B0604030504040204"/>
              <a:buChar char="◦"/>
              <a:defRPr/>
            </a:pPr>
            <a:r>
              <a:rPr lang="zh-CN" altLang="en-US" dirty="0"/>
              <a:t>除需求外，需考虑</a:t>
            </a:r>
            <a:r>
              <a:rPr lang="zh-CN" altLang="en-US" dirty="0">
                <a:solidFill>
                  <a:srgbClr val="FF0000"/>
                </a:solidFill>
              </a:rPr>
              <a:t>与使用上下文相关的数据</a:t>
            </a:r>
          </a:p>
          <a:p>
            <a:pPr marL="640080" lvl="1" indent="-237490" eaLnBrk="1" fontAlgn="auto" hangingPunct="1">
              <a:spcAft>
                <a:spcPts val="0"/>
              </a:spcAft>
              <a:buFont typeface="Verdana" panose="020B0604030504040204"/>
              <a:buChar char="◦"/>
              <a:defRPr/>
            </a:pPr>
            <a:r>
              <a:rPr lang="zh-CN" altLang="en-US" dirty="0"/>
              <a:t>与其他参与者</a:t>
            </a:r>
            <a:r>
              <a:rPr lang="zh-CN" altLang="en-US" dirty="0">
                <a:solidFill>
                  <a:srgbClr val="FF0000"/>
                </a:solidFill>
              </a:rPr>
              <a:t>讨论</a:t>
            </a:r>
            <a:r>
              <a:rPr lang="zh-CN" altLang="en-US" dirty="0"/>
              <a:t>设计思想和概念</a:t>
            </a:r>
          </a:p>
          <a:p>
            <a:pPr marL="640080" lvl="1" indent="-237490" eaLnBrk="1" fontAlgn="auto" hangingPunct="1">
              <a:spcAft>
                <a:spcPts val="0"/>
              </a:spcAft>
              <a:buFont typeface="Verdana" panose="020B0604030504040204"/>
              <a:buChar char="◦"/>
              <a:defRPr/>
            </a:pPr>
            <a:r>
              <a:rPr lang="zh-CN" altLang="en-US" dirty="0"/>
              <a:t>使用</a:t>
            </a:r>
            <a:r>
              <a:rPr lang="zh-CN" altLang="en-US" dirty="0">
                <a:solidFill>
                  <a:srgbClr val="FF0000"/>
                </a:solidFill>
              </a:rPr>
              <a:t>低保真原型</a:t>
            </a:r>
            <a:r>
              <a:rPr lang="zh-CN" altLang="en-US" dirty="0"/>
              <a:t>快速获得参与者的反馈</a:t>
            </a:r>
          </a:p>
          <a:p>
            <a:pPr marL="640080" lvl="1" indent="-237490" eaLnBrk="1" fontAlgn="auto" hangingPunct="1">
              <a:spcAft>
                <a:spcPts val="0"/>
              </a:spcAft>
              <a:buFont typeface="Verdana" panose="020B0604030504040204"/>
              <a:buChar char="◦"/>
              <a:defRPr/>
            </a:pPr>
            <a:r>
              <a:rPr lang="zh-CN" altLang="en-US" dirty="0"/>
              <a:t>反复进行</a:t>
            </a:r>
            <a:r>
              <a:rPr lang="zh-CN" altLang="en-US" dirty="0">
                <a:solidFill>
                  <a:srgbClr val="FF0000"/>
                </a:solidFill>
              </a:rPr>
              <a:t>迭代</a:t>
            </a:r>
          </a:p>
          <a:p>
            <a:pPr marL="640080" lvl="1" indent="-237490" eaLnBrk="1" fontAlgn="auto" hangingPunct="1">
              <a:spcAft>
                <a:spcPts val="0"/>
              </a:spcAft>
              <a:buFont typeface="Verdana" panose="020B0604030504040204"/>
              <a:buChar char="◦"/>
              <a:defRPr/>
            </a:pPr>
            <a:r>
              <a:rPr lang="zh-CN" altLang="en-US" dirty="0"/>
              <a:t>采用</a:t>
            </a:r>
            <a:r>
              <a:rPr lang="zh-CN" altLang="en-US" dirty="0">
                <a:solidFill>
                  <a:srgbClr val="FF0000"/>
                </a:solidFill>
              </a:rPr>
              <a:t>情节</a:t>
            </a:r>
            <a:r>
              <a:rPr lang="zh-CN" altLang="en-US" dirty="0"/>
              <a:t>和</a:t>
            </a:r>
            <a:r>
              <a:rPr lang="zh-CN" altLang="en-US" dirty="0">
                <a:solidFill>
                  <a:srgbClr val="FF0000"/>
                </a:solidFill>
              </a:rPr>
              <a:t>原型</a:t>
            </a:r>
            <a:r>
              <a:rPr lang="zh-CN" altLang="en-US" dirty="0"/>
              <a:t>技术考虑和</a:t>
            </a:r>
            <a:r>
              <a:rPr lang="zh-CN" altLang="en-US" dirty="0">
                <a:solidFill>
                  <a:srgbClr val="FF0000"/>
                </a:solidFill>
              </a:rPr>
              <a:t>评估不同的设计方案</a:t>
            </a:r>
          </a:p>
        </p:txBody>
      </p:sp>
      <p:sp>
        <p:nvSpPr>
          <p:cNvPr id="38915" name="灯片编号占位符 3">
            <a:extLst>
              <a:ext uri="{FF2B5EF4-FFF2-40B4-BE49-F238E27FC236}">
                <a16:creationId xmlns:a16="http://schemas.microsoft.com/office/drawing/2014/main" id="{8A50AF6E-60A6-7FF3-D16A-CF5D2EF7B7C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B05377EA-C474-441C-8F56-5F68C041B8B9}" type="slidenum">
              <a:rPr lang="en-US" altLang="zh-CN" sz="1200">
                <a:solidFill>
                  <a:srgbClr val="B5A788"/>
                </a:solidFill>
              </a:rPr>
              <a:pPr/>
              <a:t>28</a:t>
            </a:fld>
            <a:endParaRPr lang="en-US" altLang="zh-CN" sz="1200">
              <a:solidFill>
                <a:srgbClr val="B5A788"/>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56CEE4CB-9F42-2F77-C756-FAA4185A9C74}"/>
              </a:ext>
            </a:extLst>
          </p:cNvPr>
          <p:cNvSpPr>
            <a:spLocks noGrp="1" noChangeArrowheads="1"/>
          </p:cNvSpPr>
          <p:nvPr>
            <p:ph type="title"/>
          </p:nvPr>
        </p:nvSpPr>
        <p:spPr>
          <a:xfrm>
            <a:off x="1047750" y="142875"/>
            <a:ext cx="7239000" cy="1143000"/>
          </a:xfrm>
        </p:spPr>
        <p:txBody>
          <a:bodyPr>
            <a:normAutofit fontScale="90000"/>
          </a:bodyPr>
          <a:lstStyle/>
          <a:p>
            <a:pPr eaLnBrk="1" fontAlgn="auto" hangingPunct="1">
              <a:spcAft>
                <a:spcPts val="0"/>
              </a:spcAft>
              <a:defRPr/>
            </a:pPr>
            <a:r>
              <a:rPr lang="en-US" altLang="zh-CN" dirty="0">
                <a:solidFill>
                  <a:schemeClr val="tx2">
                    <a:satMod val="130000"/>
                  </a:schemeClr>
                </a:solidFill>
              </a:rPr>
              <a:t>8.3.1 </a:t>
            </a:r>
            <a:r>
              <a:rPr lang="zh-CN" altLang="en-US" dirty="0">
                <a:solidFill>
                  <a:schemeClr val="tx2">
                    <a:satMod val="130000"/>
                  </a:schemeClr>
                </a:solidFill>
              </a:rPr>
              <a:t>开发概念模型的三个方面</a:t>
            </a:r>
          </a:p>
        </p:txBody>
      </p:sp>
      <p:sp>
        <p:nvSpPr>
          <p:cNvPr id="40963" name="Rectangle 3">
            <a:extLst>
              <a:ext uri="{FF2B5EF4-FFF2-40B4-BE49-F238E27FC236}">
                <a16:creationId xmlns:a16="http://schemas.microsoft.com/office/drawing/2014/main" id="{72D07A34-16B7-028F-EE49-3C75A86E948C}"/>
              </a:ext>
            </a:extLst>
          </p:cNvPr>
          <p:cNvSpPr>
            <a:spLocks noGrp="1" noChangeArrowheads="1"/>
          </p:cNvSpPr>
          <p:nvPr>
            <p:ph idx="1"/>
          </p:nvPr>
        </p:nvSpPr>
        <p:spPr>
          <a:xfrm>
            <a:off x="1071563" y="1500188"/>
            <a:ext cx="7543800" cy="5000625"/>
          </a:xfrm>
        </p:spPr>
        <p:txBody>
          <a:bodyPr>
            <a:normAutofit fontScale="85000" lnSpcReduction="10000"/>
          </a:bodyPr>
          <a:lstStyle/>
          <a:p>
            <a:pPr marL="365760" indent="-283210" eaLnBrk="1" fontAlgn="auto" hangingPunct="1">
              <a:spcAft>
                <a:spcPts val="0"/>
              </a:spcAft>
              <a:buFont typeface="Wingdings 2" panose="05020102010507070707"/>
              <a:buChar char=""/>
              <a:defRPr/>
            </a:pPr>
            <a:r>
              <a:rPr lang="zh-CN" altLang="en-US" dirty="0"/>
              <a:t>在第二章，讨论了概念建模的三个方面</a:t>
            </a:r>
          </a:p>
          <a:p>
            <a:pPr marL="640080" lvl="1" indent="-237490" eaLnBrk="1" fontAlgn="auto" hangingPunct="1">
              <a:spcAft>
                <a:spcPts val="0"/>
              </a:spcAft>
              <a:buFont typeface="Verdana" panose="020B0604030504040204"/>
              <a:buChar char="◦"/>
              <a:defRPr/>
            </a:pPr>
            <a:r>
              <a:rPr lang="zh-CN" altLang="en-US" dirty="0">
                <a:solidFill>
                  <a:srgbClr val="FF0000"/>
                </a:solidFill>
              </a:rPr>
              <a:t>交互方式</a:t>
            </a:r>
            <a:r>
              <a:rPr lang="zh-CN" altLang="en-US" dirty="0"/>
              <a:t>对用户的活动提供支持</a:t>
            </a:r>
          </a:p>
          <a:p>
            <a:pPr marL="640080" lvl="1" indent="-237490" eaLnBrk="1" fontAlgn="auto" hangingPunct="1">
              <a:spcAft>
                <a:spcPts val="0"/>
              </a:spcAft>
              <a:buFont typeface="Verdana" panose="020B0604030504040204"/>
              <a:buChar char="◦"/>
              <a:defRPr/>
            </a:pPr>
            <a:r>
              <a:rPr lang="zh-CN" altLang="en-US" dirty="0">
                <a:solidFill>
                  <a:srgbClr val="FF0000"/>
                </a:solidFill>
              </a:rPr>
              <a:t>界面隐喻</a:t>
            </a:r>
            <a:r>
              <a:rPr lang="zh-CN" altLang="en-US" dirty="0"/>
              <a:t>使用户易于理解产品的使用</a:t>
            </a:r>
          </a:p>
          <a:p>
            <a:pPr marL="640080" lvl="1" indent="-237490" eaLnBrk="1" fontAlgn="auto" hangingPunct="1">
              <a:spcAft>
                <a:spcPts val="0"/>
              </a:spcAft>
              <a:buFont typeface="Verdana" panose="020B0604030504040204"/>
              <a:buChar char="◦"/>
              <a:defRPr/>
            </a:pPr>
            <a:r>
              <a:rPr lang="zh-CN" altLang="en-US" dirty="0">
                <a:solidFill>
                  <a:srgbClr val="FF0000"/>
                </a:solidFill>
              </a:rPr>
              <a:t>交互范型</a:t>
            </a:r>
            <a:r>
              <a:rPr lang="zh-CN" altLang="en-US" dirty="0"/>
              <a:t>为具体化概念模型提供了指导</a:t>
            </a:r>
            <a:endParaRPr lang="en-US" altLang="zh-CN" dirty="0"/>
          </a:p>
          <a:p>
            <a:pPr marL="640080" lvl="1" indent="-237490" eaLnBrk="1" fontAlgn="auto" hangingPunct="1">
              <a:spcAft>
                <a:spcPts val="0"/>
              </a:spcAft>
              <a:buFont typeface="Verdana" panose="020B0604030504040204"/>
              <a:buNone/>
              <a:defRPr/>
            </a:pPr>
            <a:endParaRPr lang="zh-CN" altLang="en-US" dirty="0"/>
          </a:p>
          <a:p>
            <a:pPr marL="365760" indent="-283210" eaLnBrk="1" fontAlgn="auto" hangingPunct="1">
              <a:spcAft>
                <a:spcPts val="0"/>
              </a:spcAft>
              <a:buFont typeface="Wingdings 2" panose="05020102010507070707"/>
              <a:buChar char=""/>
              <a:defRPr/>
            </a:pPr>
            <a:r>
              <a:rPr lang="zh-CN" altLang="en-US" dirty="0"/>
              <a:t>选择何种交互方式</a:t>
            </a:r>
          </a:p>
          <a:p>
            <a:pPr marL="640080" lvl="1" indent="-237490" eaLnBrk="1" fontAlgn="auto" hangingPunct="1">
              <a:spcAft>
                <a:spcPts val="0"/>
              </a:spcAft>
              <a:buFont typeface="Verdana" panose="020B0604030504040204"/>
              <a:buChar char="◦"/>
              <a:defRPr/>
            </a:pPr>
            <a:r>
              <a:rPr lang="zh-CN" altLang="en-US" dirty="0"/>
              <a:t>交互方式：</a:t>
            </a:r>
            <a:r>
              <a:rPr lang="zh-CN" altLang="en-US" dirty="0">
                <a:solidFill>
                  <a:srgbClr val="FF0000"/>
                </a:solidFill>
              </a:rPr>
              <a:t>用户与系统交互时如何触发系统的动作</a:t>
            </a:r>
          </a:p>
          <a:p>
            <a:pPr marL="640080" lvl="1" indent="-237490" eaLnBrk="1" fontAlgn="auto" hangingPunct="1">
              <a:spcAft>
                <a:spcPts val="0"/>
              </a:spcAft>
              <a:buFont typeface="Verdana" panose="020B0604030504040204"/>
              <a:buChar char="◦"/>
              <a:defRPr/>
            </a:pPr>
            <a:r>
              <a:rPr lang="zh-CN" altLang="en-US" dirty="0"/>
              <a:t>取决于</a:t>
            </a:r>
            <a:r>
              <a:rPr lang="zh-CN" altLang="en-US" dirty="0">
                <a:solidFill>
                  <a:srgbClr val="FF0000"/>
                </a:solidFill>
              </a:rPr>
              <a:t>用户的活动</a:t>
            </a:r>
            <a:r>
              <a:rPr lang="zh-CN" altLang="en-US" dirty="0"/>
              <a:t>，即</a:t>
            </a:r>
            <a:r>
              <a:rPr lang="zh-CN" altLang="en-US" dirty="0">
                <a:solidFill>
                  <a:srgbClr val="FF0000"/>
                </a:solidFill>
              </a:rPr>
              <a:t>如何使用产品</a:t>
            </a:r>
            <a:r>
              <a:rPr lang="zh-CN" altLang="en-US" dirty="0"/>
              <a:t>来完成任务（建立需求的过程）</a:t>
            </a:r>
            <a:endParaRPr lang="en-US" altLang="zh-CN" dirty="0"/>
          </a:p>
          <a:p>
            <a:pPr marL="640080" lvl="1" indent="-237490" eaLnBrk="1" fontAlgn="auto" hangingPunct="1">
              <a:spcAft>
                <a:spcPts val="0"/>
              </a:spcAft>
              <a:buFont typeface="Verdana" panose="020B0604030504040204"/>
              <a:buChar char="◦"/>
              <a:defRPr/>
            </a:pPr>
            <a:r>
              <a:rPr lang="zh-CN" altLang="en-US" dirty="0"/>
              <a:t>交互方式类型：</a:t>
            </a:r>
          </a:p>
          <a:p>
            <a:pPr marL="887095" lvl="2" eaLnBrk="1" fontAlgn="auto" hangingPunct="1">
              <a:spcAft>
                <a:spcPts val="0"/>
              </a:spcAft>
              <a:buFont typeface="Wingdings 2" panose="05020102010507070707"/>
              <a:buChar char=""/>
              <a:defRPr/>
            </a:pPr>
            <a:r>
              <a:rPr lang="zh-CN" altLang="en-US" dirty="0">
                <a:solidFill>
                  <a:srgbClr val="FF0000"/>
                </a:solidFill>
              </a:rPr>
              <a:t>基于活动的</a:t>
            </a:r>
            <a:r>
              <a:rPr lang="zh-CN" altLang="en-US" dirty="0"/>
              <a:t>模式：指令、会话、操作与导航、探索与浏览</a:t>
            </a:r>
          </a:p>
          <a:p>
            <a:pPr marL="887095" lvl="2" eaLnBrk="1" fontAlgn="auto" hangingPunct="1">
              <a:spcAft>
                <a:spcPts val="0"/>
              </a:spcAft>
              <a:buFont typeface="Wingdings 2" panose="05020102010507070707"/>
              <a:buChar char=""/>
              <a:defRPr/>
            </a:pPr>
            <a:r>
              <a:rPr lang="zh-CN" altLang="en-US" dirty="0">
                <a:solidFill>
                  <a:srgbClr val="FF0000"/>
                </a:solidFill>
              </a:rPr>
              <a:t>基于对象的</a:t>
            </a:r>
            <a:r>
              <a:rPr lang="zh-CN" altLang="en-US" dirty="0"/>
              <a:t>模式</a:t>
            </a:r>
          </a:p>
          <a:p>
            <a:pPr marL="887095" lvl="2" eaLnBrk="1" fontAlgn="auto" hangingPunct="1">
              <a:spcAft>
                <a:spcPts val="0"/>
              </a:spcAft>
              <a:buFont typeface="Wingdings 2" panose="05020102010507070707"/>
              <a:buChar char=""/>
              <a:defRPr/>
            </a:pPr>
            <a:endParaRPr lang="en-US" altLang="zh-CN" dirty="0"/>
          </a:p>
        </p:txBody>
      </p:sp>
      <p:sp>
        <p:nvSpPr>
          <p:cNvPr id="39939" name="灯片编号占位符 3">
            <a:extLst>
              <a:ext uri="{FF2B5EF4-FFF2-40B4-BE49-F238E27FC236}">
                <a16:creationId xmlns:a16="http://schemas.microsoft.com/office/drawing/2014/main" id="{C828286A-C67A-14A6-596D-6FBA09F7CD9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54BB30E7-05E3-49E6-A1B0-60E8D5865A68}" type="slidenum">
              <a:rPr lang="en-US" altLang="zh-CN" sz="1200">
                <a:solidFill>
                  <a:srgbClr val="B5A788"/>
                </a:solidFill>
              </a:rPr>
              <a:pPr/>
              <a:t>29</a:t>
            </a:fld>
            <a:endParaRPr lang="en-US" altLang="zh-CN" sz="1200">
              <a:solidFill>
                <a:srgbClr val="B5A788"/>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6B890834-D386-866E-D9CA-04031794E104}"/>
              </a:ext>
            </a:extLst>
          </p:cNvPr>
          <p:cNvSpPr>
            <a:spLocks noGrp="1" noChangeArrowheads="1"/>
          </p:cNvSpPr>
          <p:nvPr>
            <p:ph type="title"/>
          </p:nvPr>
        </p:nvSpPr>
        <p:spPr>
          <a:xfrm>
            <a:off x="457200" y="214313"/>
            <a:ext cx="7239000" cy="1143000"/>
          </a:xfrm>
        </p:spPr>
        <p:txBody>
          <a:bodyPr/>
          <a:lstStyle/>
          <a:p>
            <a:pPr eaLnBrk="1" fontAlgn="auto" hangingPunct="1">
              <a:spcAft>
                <a:spcPts val="0"/>
              </a:spcAft>
              <a:defRPr/>
            </a:pPr>
            <a:r>
              <a:rPr lang="en-US" altLang="zh-CN" dirty="0">
                <a:solidFill>
                  <a:schemeClr val="tx2">
                    <a:satMod val="130000"/>
                  </a:schemeClr>
                </a:solidFill>
              </a:rPr>
              <a:t>8.1 </a:t>
            </a:r>
            <a:r>
              <a:rPr lang="zh-CN" altLang="en-US" dirty="0">
                <a:solidFill>
                  <a:schemeClr val="tx2">
                    <a:satMod val="130000"/>
                  </a:schemeClr>
                </a:solidFill>
              </a:rPr>
              <a:t>引言</a:t>
            </a:r>
          </a:p>
        </p:txBody>
      </p:sp>
      <p:sp>
        <p:nvSpPr>
          <p:cNvPr id="14339" name="Rectangle 3">
            <a:extLst>
              <a:ext uri="{FF2B5EF4-FFF2-40B4-BE49-F238E27FC236}">
                <a16:creationId xmlns:a16="http://schemas.microsoft.com/office/drawing/2014/main" id="{5F0DC3B8-9C13-C40E-3C63-5EF5716EFCD9}"/>
              </a:ext>
            </a:extLst>
          </p:cNvPr>
          <p:cNvSpPr>
            <a:spLocks noGrp="1" noChangeArrowheads="1"/>
          </p:cNvSpPr>
          <p:nvPr>
            <p:ph idx="1"/>
          </p:nvPr>
        </p:nvSpPr>
        <p:spPr>
          <a:xfrm>
            <a:off x="1422400" y="1357313"/>
            <a:ext cx="7519988" cy="5357812"/>
          </a:xfrm>
        </p:spPr>
        <p:txBody>
          <a:bodyPr>
            <a:normAutofit lnSpcReduction="20000"/>
          </a:bodyPr>
          <a:lstStyle/>
          <a:p>
            <a:pPr marL="365760" indent="-283210" eaLnBrk="1" fontAlgn="auto" hangingPunct="1">
              <a:spcAft>
                <a:spcPts val="0"/>
              </a:spcAft>
              <a:buFont typeface="Wingdings 2" panose="05020102010507070707" pitchFamily="18" charset="2"/>
              <a:buChar char=""/>
              <a:defRPr/>
            </a:pPr>
            <a:r>
              <a:rPr lang="zh-CN" altLang="en-US" sz="2400" dirty="0"/>
              <a:t>需求活动的后续活动：设计和构造原型</a:t>
            </a:r>
            <a:r>
              <a:rPr lang="en-US" altLang="zh-CN" sz="2400" dirty="0"/>
              <a:t>(Prototyping)</a:t>
            </a:r>
            <a:endParaRPr lang="zh-CN" altLang="en-US" sz="2400" dirty="0"/>
          </a:p>
          <a:p>
            <a:pPr marL="365760" indent="-283210" eaLnBrk="1" fontAlgn="auto" hangingPunct="1">
              <a:spcAft>
                <a:spcPts val="0"/>
              </a:spcAft>
              <a:buFont typeface="Wingdings 2" panose="05020102010507070707" pitchFamily="18" charset="2"/>
              <a:buChar char=""/>
              <a:defRPr/>
            </a:pPr>
            <a:r>
              <a:rPr lang="zh-CN" altLang="en-US" sz="2400" dirty="0"/>
              <a:t>设计活动</a:t>
            </a:r>
          </a:p>
          <a:p>
            <a:pPr marL="640080" lvl="1" indent="-237490" eaLnBrk="1" fontAlgn="auto" hangingPunct="1">
              <a:spcAft>
                <a:spcPts val="0"/>
              </a:spcAft>
              <a:buFont typeface="Wingdings 2" panose="05020102010507070707" pitchFamily="18" charset="2"/>
              <a:buChar char=""/>
              <a:defRPr/>
            </a:pPr>
            <a:r>
              <a:rPr lang="zh-CN" altLang="en-US" sz="2000" dirty="0">
                <a:solidFill>
                  <a:srgbClr val="FF0000"/>
                </a:solidFill>
              </a:rPr>
              <a:t>概念设计</a:t>
            </a:r>
            <a:r>
              <a:rPr lang="zh-CN" altLang="en-US" sz="2000" dirty="0"/>
              <a:t>：概念建模，描述用户如何使用产品（界面呈现内容、任务流程、交互方式、交互范型及隐喻等）</a:t>
            </a:r>
          </a:p>
          <a:p>
            <a:pPr marL="640080" lvl="1" indent="-237490" eaLnBrk="1" fontAlgn="auto" hangingPunct="1">
              <a:spcAft>
                <a:spcPts val="0"/>
              </a:spcAft>
              <a:buFont typeface="Wingdings 2" panose="05020102010507070707" pitchFamily="18" charset="2"/>
              <a:buChar char=""/>
              <a:defRPr/>
            </a:pPr>
            <a:r>
              <a:rPr lang="zh-CN" altLang="en-US" sz="2000" dirty="0">
                <a:solidFill>
                  <a:srgbClr val="FF0000"/>
                </a:solidFill>
              </a:rPr>
              <a:t>物理设计</a:t>
            </a:r>
            <a:r>
              <a:rPr lang="zh-CN" altLang="en-US" sz="2000" dirty="0"/>
              <a:t>：界面的细节设计，如布局、结构、交互技术</a:t>
            </a:r>
          </a:p>
          <a:p>
            <a:pPr marL="365760" indent="-283210" eaLnBrk="1" fontAlgn="auto" hangingPunct="1">
              <a:spcAft>
                <a:spcPts val="0"/>
              </a:spcAft>
              <a:buFont typeface="Wingdings 2" panose="05020102010507070707" pitchFamily="18" charset="2"/>
              <a:buChar char=""/>
              <a:defRPr/>
            </a:pPr>
            <a:r>
              <a:rPr lang="zh-CN" altLang="en-US" sz="2400" dirty="0"/>
              <a:t>设计思想的物理体现：</a:t>
            </a:r>
            <a:r>
              <a:rPr lang="zh-CN" altLang="en-US" sz="2400" dirty="0">
                <a:solidFill>
                  <a:srgbClr val="FF0000"/>
                </a:solidFill>
              </a:rPr>
              <a:t>原型</a:t>
            </a:r>
            <a:endParaRPr lang="en-US" altLang="zh-CN" sz="2400" dirty="0">
              <a:solidFill>
                <a:srgbClr val="FF0000"/>
              </a:solidFill>
            </a:endParaRPr>
          </a:p>
          <a:p>
            <a:pPr marL="640080" lvl="1" indent="-237490" eaLnBrk="1" fontAlgn="auto" hangingPunct="1">
              <a:spcAft>
                <a:spcPts val="0"/>
              </a:spcAft>
              <a:buFont typeface="Wingdings 2" panose="05020102010507070707" pitchFamily="18" charset="2"/>
              <a:buChar char=""/>
              <a:defRPr/>
            </a:pPr>
            <a:r>
              <a:rPr lang="zh-CN" altLang="en-US" sz="2000" dirty="0"/>
              <a:t>在设计的</a:t>
            </a:r>
            <a:r>
              <a:rPr lang="zh-CN" altLang="en-US" sz="2000" dirty="0">
                <a:solidFill>
                  <a:srgbClr val="FF0000"/>
                </a:solidFill>
              </a:rPr>
              <a:t>不同阶段</a:t>
            </a:r>
            <a:r>
              <a:rPr lang="zh-CN" altLang="en-US" sz="2000" dirty="0"/>
              <a:t>，需要使用不同类型的原型</a:t>
            </a:r>
          </a:p>
          <a:p>
            <a:pPr marL="887095" lvl="2" eaLnBrk="1" fontAlgn="auto" hangingPunct="1">
              <a:spcAft>
                <a:spcPts val="0"/>
              </a:spcAft>
              <a:buFont typeface="Wingdings 2" panose="05020102010507070707" pitchFamily="18" charset="2"/>
              <a:buChar char=""/>
              <a:defRPr/>
            </a:pPr>
            <a:r>
              <a:rPr lang="zh-CN" altLang="en-US" sz="2000" dirty="0">
                <a:solidFill>
                  <a:srgbClr val="FF0000"/>
                </a:solidFill>
              </a:rPr>
              <a:t>早期</a:t>
            </a:r>
            <a:r>
              <a:rPr lang="zh-CN" altLang="en-US" sz="2000" dirty="0"/>
              <a:t>：草图、纸模（</a:t>
            </a:r>
            <a:r>
              <a:rPr lang="en-US" altLang="zh-CN" sz="2000" dirty="0"/>
              <a:t>mock-up</a:t>
            </a:r>
            <a:r>
              <a:rPr lang="zh-CN" altLang="en-US" sz="2000" dirty="0"/>
              <a:t>）等</a:t>
            </a:r>
          </a:p>
          <a:p>
            <a:pPr marL="887095" lvl="2" eaLnBrk="1" fontAlgn="auto" hangingPunct="1">
              <a:spcAft>
                <a:spcPts val="0"/>
              </a:spcAft>
              <a:buFont typeface="Wingdings 2" panose="05020102010507070707" pitchFamily="18" charset="2"/>
              <a:buChar char=""/>
              <a:defRPr/>
            </a:pPr>
            <a:r>
              <a:rPr lang="zh-CN" altLang="en-US" sz="2000" dirty="0">
                <a:solidFill>
                  <a:srgbClr val="FF0000"/>
                </a:solidFill>
              </a:rPr>
              <a:t>中期</a:t>
            </a:r>
            <a:r>
              <a:rPr lang="zh-CN" altLang="en-US" sz="2000" dirty="0"/>
              <a:t>：界面动画、可交互的有限功能仿真原型等</a:t>
            </a:r>
          </a:p>
          <a:p>
            <a:pPr marL="887095" lvl="2" eaLnBrk="1" fontAlgn="auto" hangingPunct="1">
              <a:spcAft>
                <a:spcPts val="0"/>
              </a:spcAft>
              <a:buFont typeface="Wingdings 2" panose="05020102010507070707" pitchFamily="18" charset="2"/>
              <a:buChar char=""/>
              <a:defRPr/>
            </a:pPr>
            <a:r>
              <a:rPr lang="zh-CN" altLang="en-US" sz="2000" dirty="0">
                <a:solidFill>
                  <a:srgbClr val="FF0000"/>
                </a:solidFill>
              </a:rPr>
              <a:t>后期</a:t>
            </a:r>
            <a:r>
              <a:rPr lang="zh-CN" altLang="en-US" sz="2000" dirty="0"/>
              <a:t>：高保真原型（接近于最终产品的软件或设备）</a:t>
            </a:r>
            <a:endParaRPr lang="en-US" altLang="zh-CN" sz="2000" dirty="0"/>
          </a:p>
          <a:p>
            <a:pPr marL="365760" indent="-283210" eaLnBrk="1" fontAlgn="auto" hangingPunct="1">
              <a:spcAft>
                <a:spcPts val="0"/>
              </a:spcAft>
              <a:buFont typeface="Wingdings 2" panose="05020102010507070707" pitchFamily="18" charset="2"/>
              <a:buChar char=""/>
              <a:defRPr/>
            </a:pPr>
            <a:r>
              <a:rPr lang="zh-CN" altLang="en-US" sz="2400" dirty="0"/>
              <a:t>特征：</a:t>
            </a:r>
            <a:r>
              <a:rPr lang="zh-CN" altLang="en-US" sz="2400" dirty="0">
                <a:solidFill>
                  <a:srgbClr val="FF0000"/>
                </a:solidFill>
              </a:rPr>
              <a:t>迭代</a:t>
            </a:r>
            <a:r>
              <a:rPr lang="zh-CN" altLang="en-US" sz="2400" dirty="0"/>
              <a:t>，</a:t>
            </a:r>
            <a:r>
              <a:rPr lang="zh-CN" altLang="en-US" sz="2400" dirty="0">
                <a:solidFill>
                  <a:srgbClr val="FF0000"/>
                </a:solidFill>
              </a:rPr>
              <a:t>用户参与</a:t>
            </a:r>
          </a:p>
          <a:p>
            <a:pPr marL="640080" lvl="1" indent="-237490" eaLnBrk="1" fontAlgn="auto" hangingPunct="1">
              <a:spcAft>
                <a:spcPts val="0"/>
              </a:spcAft>
              <a:buFont typeface="Wingdings 2" panose="05020102010507070707" pitchFamily="18" charset="2"/>
              <a:buChar char=""/>
              <a:defRPr/>
            </a:pPr>
            <a:endParaRPr lang="zh-CN" altLang="en-US" sz="2400" dirty="0"/>
          </a:p>
        </p:txBody>
      </p:sp>
      <p:sp>
        <p:nvSpPr>
          <p:cNvPr id="13315" name="灯片编号占位符 3">
            <a:extLst>
              <a:ext uri="{FF2B5EF4-FFF2-40B4-BE49-F238E27FC236}">
                <a16:creationId xmlns:a16="http://schemas.microsoft.com/office/drawing/2014/main" id="{70E21E88-8730-7405-3804-A63DEEE3029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5700A30A-524A-4E1B-A7C9-2BF256D15479}" type="slidenum">
              <a:rPr lang="en-US" altLang="zh-CN" sz="1200">
                <a:solidFill>
                  <a:srgbClr val="B5A788"/>
                </a:solidFill>
              </a:rPr>
              <a:pPr/>
              <a:t>3</a:t>
            </a:fld>
            <a:endParaRPr lang="en-US" altLang="zh-CN" sz="1200">
              <a:solidFill>
                <a:srgbClr val="B5A788"/>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4339">
                                            <p:txEl>
                                              <p:pRg st="4" end="4"/>
                                            </p:txEl>
                                          </p:spTgt>
                                        </p:tgtEl>
                                        <p:attrNameLst>
                                          <p:attrName>style.visibility</p:attrName>
                                        </p:attrNameLst>
                                      </p:cBhvr>
                                      <p:to>
                                        <p:strVal val="visible"/>
                                      </p:to>
                                    </p:set>
                                    <p:anim calcmode="lin" valueType="num">
                                      <p:cBhvr additive="base">
                                        <p:cTn id="7" dur="500" fill="hold"/>
                                        <p:tgtEl>
                                          <p:spTgt spid="14339">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339">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339">
                                            <p:txEl>
                                              <p:pRg st="5" end="5"/>
                                            </p:txEl>
                                          </p:spTgt>
                                        </p:tgtEl>
                                        <p:attrNameLst>
                                          <p:attrName>style.visibility</p:attrName>
                                        </p:attrNameLst>
                                      </p:cBhvr>
                                      <p:to>
                                        <p:strVal val="visible"/>
                                      </p:to>
                                    </p:set>
                                    <p:anim calcmode="lin" valueType="num">
                                      <p:cBhvr additive="base">
                                        <p:cTn id="11" dur="500" fill="hold"/>
                                        <p:tgtEl>
                                          <p:spTgt spid="14339">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4339">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4339">
                                            <p:txEl>
                                              <p:pRg st="6" end="6"/>
                                            </p:txEl>
                                          </p:spTgt>
                                        </p:tgtEl>
                                        <p:attrNameLst>
                                          <p:attrName>style.visibility</p:attrName>
                                        </p:attrNameLst>
                                      </p:cBhvr>
                                      <p:to>
                                        <p:strVal val="visible"/>
                                      </p:to>
                                    </p:set>
                                    <p:anim calcmode="lin" valueType="num">
                                      <p:cBhvr additive="base">
                                        <p:cTn id="15" dur="500" fill="hold"/>
                                        <p:tgtEl>
                                          <p:spTgt spid="14339">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4339">
                                            <p:txEl>
                                              <p:pRg st="6" end="6"/>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4339">
                                            <p:txEl>
                                              <p:pRg st="7" end="7"/>
                                            </p:txEl>
                                          </p:spTgt>
                                        </p:tgtEl>
                                        <p:attrNameLst>
                                          <p:attrName>style.visibility</p:attrName>
                                        </p:attrNameLst>
                                      </p:cBhvr>
                                      <p:to>
                                        <p:strVal val="visible"/>
                                      </p:to>
                                    </p:set>
                                    <p:anim calcmode="lin" valueType="num">
                                      <p:cBhvr additive="base">
                                        <p:cTn id="19" dur="500" fill="hold"/>
                                        <p:tgtEl>
                                          <p:spTgt spid="14339">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339">
                                            <p:txEl>
                                              <p:pRg st="7" end="7"/>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4339">
                                            <p:txEl>
                                              <p:pRg st="8" end="8"/>
                                            </p:txEl>
                                          </p:spTgt>
                                        </p:tgtEl>
                                        <p:attrNameLst>
                                          <p:attrName>style.visibility</p:attrName>
                                        </p:attrNameLst>
                                      </p:cBhvr>
                                      <p:to>
                                        <p:strVal val="visible"/>
                                      </p:to>
                                    </p:set>
                                    <p:anim calcmode="lin" valueType="num">
                                      <p:cBhvr additive="base">
                                        <p:cTn id="23" dur="500" fill="hold"/>
                                        <p:tgtEl>
                                          <p:spTgt spid="14339">
                                            <p:txEl>
                                              <p:pRg st="8" end="8"/>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4339">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4" presetClass="entr" presetSubtype="16" fill="hold" nodeType="clickEffect">
                                  <p:stCondLst>
                                    <p:cond delay="0"/>
                                  </p:stCondLst>
                                  <p:childTnLst>
                                    <p:set>
                                      <p:cBhvr>
                                        <p:cTn id="28" dur="1" fill="hold">
                                          <p:stCondLst>
                                            <p:cond delay="0"/>
                                          </p:stCondLst>
                                        </p:cTn>
                                        <p:tgtEl>
                                          <p:spTgt spid="14339">
                                            <p:txEl>
                                              <p:pRg st="9" end="9"/>
                                            </p:txEl>
                                          </p:spTgt>
                                        </p:tgtEl>
                                        <p:attrNameLst>
                                          <p:attrName>style.visibility</p:attrName>
                                        </p:attrNameLst>
                                      </p:cBhvr>
                                      <p:to>
                                        <p:strVal val="visible"/>
                                      </p:to>
                                    </p:set>
                                    <p:animEffect transition="in" filter="box(in)">
                                      <p:cBhvr>
                                        <p:cTn id="29" dur="500"/>
                                        <p:tgtEl>
                                          <p:spTgt spid="1433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8E2A470F-7397-83B4-9482-54FB2594BBDE}"/>
              </a:ext>
            </a:extLst>
          </p:cNvPr>
          <p:cNvSpPr>
            <a:spLocks noGrp="1" noChangeArrowheads="1"/>
          </p:cNvSpPr>
          <p:nvPr>
            <p:ph type="title"/>
          </p:nvPr>
        </p:nvSpPr>
        <p:spPr/>
        <p:txBody>
          <a:bodyPr/>
          <a:lstStyle/>
          <a:p>
            <a:pPr eaLnBrk="1" fontAlgn="auto" hangingPunct="1">
              <a:spcAft>
                <a:spcPts val="0"/>
              </a:spcAft>
              <a:defRPr/>
            </a:pPr>
            <a:r>
              <a:rPr lang="en-US" altLang="zh-CN">
                <a:solidFill>
                  <a:schemeClr val="tx2">
                    <a:satMod val="130000"/>
                  </a:schemeClr>
                </a:solidFill>
              </a:rPr>
              <a:t>8.3.1 </a:t>
            </a:r>
            <a:r>
              <a:rPr lang="zh-CN" altLang="en-US">
                <a:solidFill>
                  <a:schemeClr val="tx2">
                    <a:satMod val="130000"/>
                  </a:schemeClr>
                </a:solidFill>
              </a:rPr>
              <a:t>开发概念模型的三个方面</a:t>
            </a:r>
          </a:p>
        </p:txBody>
      </p:sp>
      <p:sp>
        <p:nvSpPr>
          <p:cNvPr id="41987" name="Rectangle 3">
            <a:extLst>
              <a:ext uri="{FF2B5EF4-FFF2-40B4-BE49-F238E27FC236}">
                <a16:creationId xmlns:a16="http://schemas.microsoft.com/office/drawing/2014/main" id="{4E2FA662-12F3-375F-6264-D350FE7D3C1A}"/>
              </a:ext>
            </a:extLst>
          </p:cNvPr>
          <p:cNvSpPr>
            <a:spLocks noGrp="1" noChangeArrowheads="1"/>
          </p:cNvSpPr>
          <p:nvPr>
            <p:ph idx="1"/>
          </p:nvPr>
        </p:nvSpPr>
        <p:spPr>
          <a:xfrm>
            <a:off x="671513" y="1571625"/>
            <a:ext cx="8043862" cy="5203825"/>
          </a:xfrm>
        </p:spPr>
        <p:txBody>
          <a:bodyPr>
            <a:normAutofit/>
          </a:bodyPr>
          <a:lstStyle/>
          <a:p>
            <a:pPr marL="640080" lvl="1" indent="-237490" eaLnBrk="1" fontAlgn="auto" hangingPunct="1">
              <a:spcAft>
                <a:spcPts val="0"/>
              </a:spcAft>
              <a:buFont typeface="Verdana" panose="020B0604030504040204"/>
              <a:buChar char="◦"/>
              <a:defRPr/>
            </a:pPr>
            <a:r>
              <a:rPr lang="zh-CN" altLang="en-US" dirty="0"/>
              <a:t>用户任务的多样性</a:t>
            </a:r>
            <a:r>
              <a:rPr lang="en-US" altLang="zh-CN" dirty="0"/>
              <a:t>:</a:t>
            </a:r>
            <a:r>
              <a:rPr lang="zh-CN" altLang="en-US" dirty="0"/>
              <a:t>需要</a:t>
            </a:r>
            <a:r>
              <a:rPr lang="zh-CN" altLang="en-US" dirty="0">
                <a:solidFill>
                  <a:srgbClr val="FF0000"/>
                </a:solidFill>
              </a:rPr>
              <a:t>提供不同交互方式</a:t>
            </a:r>
            <a:endParaRPr lang="en-US" altLang="zh-CN" dirty="0">
              <a:solidFill>
                <a:srgbClr val="FF0000"/>
              </a:solidFill>
            </a:endParaRPr>
          </a:p>
          <a:p>
            <a:pPr marL="640080" lvl="1" indent="-237490" eaLnBrk="1" fontAlgn="auto" hangingPunct="1">
              <a:spcAft>
                <a:spcPts val="0"/>
              </a:spcAft>
              <a:buFont typeface="Verdana" panose="020B0604030504040204"/>
              <a:buNone/>
              <a:defRPr/>
            </a:pPr>
            <a:endParaRPr lang="zh-CN" altLang="en-US" dirty="0"/>
          </a:p>
          <a:p>
            <a:pPr marL="640080" lvl="1" indent="-237490" eaLnBrk="1" fontAlgn="auto" hangingPunct="1">
              <a:spcAft>
                <a:spcPts val="0"/>
              </a:spcAft>
              <a:buFont typeface="Verdana" panose="020B0604030504040204"/>
              <a:buChar char="◦"/>
              <a:defRPr/>
            </a:pPr>
            <a:r>
              <a:rPr lang="zh-CN" altLang="en-US" dirty="0"/>
              <a:t>需要为</a:t>
            </a:r>
            <a:r>
              <a:rPr lang="zh-CN" altLang="en-US" dirty="0">
                <a:solidFill>
                  <a:srgbClr val="FF0000"/>
                </a:solidFill>
              </a:rPr>
              <a:t>交互的不同部分</a:t>
            </a:r>
            <a:r>
              <a:rPr lang="zh-CN" altLang="en-US" dirty="0"/>
              <a:t>采用</a:t>
            </a:r>
            <a:r>
              <a:rPr lang="zh-CN" altLang="en-US" dirty="0">
                <a:solidFill>
                  <a:srgbClr val="FF0000"/>
                </a:solidFill>
              </a:rPr>
              <a:t>不同的交互方式</a:t>
            </a:r>
          </a:p>
          <a:p>
            <a:pPr marL="887095" lvl="2" eaLnBrk="1" fontAlgn="auto" hangingPunct="1">
              <a:spcAft>
                <a:spcPts val="0"/>
              </a:spcAft>
              <a:buFont typeface="Wingdings 2" panose="05020102010507070707"/>
              <a:buChar char=""/>
              <a:defRPr/>
            </a:pPr>
            <a:r>
              <a:rPr lang="zh-CN" altLang="en-US" dirty="0"/>
              <a:t>例如：共享日历应用中</a:t>
            </a:r>
          </a:p>
          <a:p>
            <a:pPr marL="1097280" lvl="3" indent="-173990" eaLnBrk="1" fontAlgn="auto" hangingPunct="1">
              <a:spcAft>
                <a:spcPts val="0"/>
              </a:spcAft>
              <a:buClr>
                <a:schemeClr val="accent3"/>
              </a:buClr>
              <a:buFont typeface="Wingdings 2" panose="05020102010507070707"/>
              <a:buChar char=""/>
              <a:defRPr/>
            </a:pPr>
            <a:r>
              <a:rPr lang="zh-CN" altLang="en-US" sz="1800" dirty="0"/>
              <a:t>对找出某天日程的任务</a:t>
            </a:r>
            <a:r>
              <a:rPr lang="en-US" altLang="zh-CN" sz="1800" dirty="0"/>
              <a:t>?</a:t>
            </a:r>
            <a:endParaRPr lang="zh-CN" altLang="en-US" sz="1800" dirty="0"/>
          </a:p>
          <a:p>
            <a:pPr marL="1097280" lvl="3" indent="-173990" eaLnBrk="1" fontAlgn="auto" hangingPunct="1">
              <a:spcAft>
                <a:spcPts val="0"/>
              </a:spcAft>
              <a:buClr>
                <a:schemeClr val="accent3"/>
              </a:buClr>
              <a:buFont typeface="Wingdings 2" panose="05020102010507070707"/>
              <a:buChar char=""/>
              <a:defRPr/>
            </a:pPr>
            <a:r>
              <a:rPr lang="zh-CN" altLang="en-US" sz="1800" dirty="0"/>
              <a:t>对为多人安排会议</a:t>
            </a:r>
            <a:r>
              <a:rPr lang="en-US" altLang="zh-CN" sz="1800" dirty="0"/>
              <a:t>?</a:t>
            </a:r>
            <a:endParaRPr lang="zh-CN" altLang="en-US" sz="1800" dirty="0"/>
          </a:p>
          <a:p>
            <a:pPr marL="1097280" lvl="3" indent="-173990" eaLnBrk="1" fontAlgn="auto" hangingPunct="1">
              <a:spcAft>
                <a:spcPts val="0"/>
              </a:spcAft>
              <a:buClr>
                <a:schemeClr val="accent3"/>
              </a:buClr>
              <a:buFont typeface="Wingdings 2" panose="05020102010507070707"/>
              <a:buChar char=""/>
              <a:defRPr/>
            </a:pPr>
            <a:r>
              <a:rPr lang="zh-CN" altLang="en-US" sz="1800" dirty="0"/>
              <a:t>对于规划任务</a:t>
            </a:r>
            <a:r>
              <a:rPr lang="en-US" altLang="zh-CN" sz="1800" dirty="0"/>
              <a:t>?</a:t>
            </a:r>
          </a:p>
          <a:p>
            <a:pPr marL="1097280" lvl="3" indent="-173990" eaLnBrk="1" fontAlgn="auto" hangingPunct="1">
              <a:spcAft>
                <a:spcPts val="0"/>
              </a:spcAft>
              <a:buClr>
                <a:schemeClr val="accent3"/>
              </a:buClr>
              <a:buFont typeface="Wingdings 2" panose="05020102010507070707"/>
              <a:buNone/>
              <a:defRPr/>
            </a:pPr>
            <a:endParaRPr lang="zh-CN" altLang="en-US" sz="1800" dirty="0"/>
          </a:p>
          <a:p>
            <a:pPr marL="640080" lvl="1" indent="-237490" eaLnBrk="1" fontAlgn="auto" hangingPunct="1">
              <a:spcAft>
                <a:spcPts val="0"/>
              </a:spcAft>
              <a:buFont typeface="Verdana" panose="020B0604030504040204"/>
              <a:buChar char="◦"/>
              <a:defRPr/>
            </a:pPr>
            <a:r>
              <a:rPr lang="zh-CN" altLang="en-US" dirty="0"/>
              <a:t>基于对象的交互模式：</a:t>
            </a:r>
            <a:r>
              <a:rPr lang="zh-CN" altLang="en-US" dirty="0">
                <a:solidFill>
                  <a:srgbClr val="FF0000"/>
                </a:solidFill>
              </a:rPr>
              <a:t>信息和操作表示</a:t>
            </a:r>
            <a:r>
              <a:rPr lang="zh-CN" altLang="en-US" dirty="0"/>
              <a:t>的视角</a:t>
            </a:r>
          </a:p>
          <a:p>
            <a:pPr marL="887095" lvl="2" eaLnBrk="1" fontAlgn="auto" hangingPunct="1">
              <a:spcAft>
                <a:spcPts val="0"/>
              </a:spcAft>
              <a:buFont typeface="Wingdings 2" panose="05020102010507070707"/>
              <a:buChar char=""/>
              <a:defRPr/>
            </a:pPr>
            <a:r>
              <a:rPr lang="zh-CN" altLang="en-US" dirty="0"/>
              <a:t>通常是有关物理（或虚拟）对象及关系的屏幕模拟</a:t>
            </a:r>
          </a:p>
          <a:p>
            <a:pPr marL="887095" lvl="2" eaLnBrk="1" fontAlgn="auto" hangingPunct="1">
              <a:spcAft>
                <a:spcPts val="0"/>
              </a:spcAft>
              <a:buFont typeface="Wingdings 2" panose="05020102010507070707"/>
              <a:buChar char=""/>
              <a:defRPr/>
            </a:pPr>
            <a:r>
              <a:rPr lang="zh-CN" altLang="en-US" dirty="0"/>
              <a:t>选择何种对象作为建模的基础与相应的界面隐喻相关</a:t>
            </a:r>
          </a:p>
        </p:txBody>
      </p:sp>
      <p:sp>
        <p:nvSpPr>
          <p:cNvPr id="40963" name="灯片编号占位符 3">
            <a:extLst>
              <a:ext uri="{FF2B5EF4-FFF2-40B4-BE49-F238E27FC236}">
                <a16:creationId xmlns:a16="http://schemas.microsoft.com/office/drawing/2014/main" id="{340828CA-39E6-8B9D-370E-53D999C1791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73427D79-9002-4881-89AD-5541175FFEB8}" type="slidenum">
              <a:rPr lang="en-US" altLang="zh-CN" sz="1200">
                <a:solidFill>
                  <a:srgbClr val="B5A788"/>
                </a:solidFill>
              </a:rPr>
              <a:pPr/>
              <a:t>30</a:t>
            </a:fld>
            <a:endParaRPr lang="en-US" altLang="zh-CN" sz="1200">
              <a:solidFill>
                <a:srgbClr val="B5A788"/>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5FD299DB-0503-1201-2692-011C9CD53FE4}"/>
              </a:ext>
            </a:extLst>
          </p:cNvPr>
          <p:cNvSpPr>
            <a:spLocks noGrp="1" noChangeArrowheads="1"/>
          </p:cNvSpPr>
          <p:nvPr>
            <p:ph type="title"/>
          </p:nvPr>
        </p:nvSpPr>
        <p:spPr/>
        <p:txBody>
          <a:bodyPr/>
          <a:lstStyle/>
          <a:p>
            <a:pPr eaLnBrk="1" fontAlgn="auto" hangingPunct="1">
              <a:spcAft>
                <a:spcPts val="0"/>
              </a:spcAft>
              <a:defRPr/>
            </a:pPr>
            <a:r>
              <a:rPr lang="en-US" altLang="zh-CN">
                <a:solidFill>
                  <a:schemeClr val="tx2">
                    <a:satMod val="130000"/>
                  </a:schemeClr>
                </a:solidFill>
              </a:rPr>
              <a:t>8.3.1 </a:t>
            </a:r>
            <a:r>
              <a:rPr lang="zh-CN" altLang="en-US">
                <a:solidFill>
                  <a:schemeClr val="tx2">
                    <a:satMod val="130000"/>
                  </a:schemeClr>
                </a:solidFill>
              </a:rPr>
              <a:t>开发概念模型的三个方面</a:t>
            </a:r>
          </a:p>
        </p:txBody>
      </p:sp>
      <p:sp>
        <p:nvSpPr>
          <p:cNvPr id="41986" name="Rectangle 3">
            <a:extLst>
              <a:ext uri="{FF2B5EF4-FFF2-40B4-BE49-F238E27FC236}">
                <a16:creationId xmlns:a16="http://schemas.microsoft.com/office/drawing/2014/main" id="{B41A5888-3E31-4397-EF92-2E2C6C1FC39F}"/>
              </a:ext>
            </a:extLst>
          </p:cNvPr>
          <p:cNvSpPr>
            <a:spLocks noGrp="1" noChangeArrowheads="1"/>
          </p:cNvSpPr>
          <p:nvPr>
            <p:ph idx="1"/>
          </p:nvPr>
        </p:nvSpPr>
        <p:spPr>
          <a:xfrm>
            <a:off x="577850" y="1500188"/>
            <a:ext cx="8351838" cy="5000625"/>
          </a:xfrm>
        </p:spPr>
        <p:txBody>
          <a:bodyPr/>
          <a:lstStyle/>
          <a:p>
            <a:pPr lvl="1" eaLnBrk="1" hangingPunct="1"/>
            <a:r>
              <a:rPr lang="zh-CN" altLang="en-US">
                <a:solidFill>
                  <a:srgbClr val="FF0000"/>
                </a:solidFill>
              </a:rPr>
              <a:t>按系统的用途</a:t>
            </a:r>
            <a:r>
              <a:rPr lang="zh-CN" altLang="en-US"/>
              <a:t>分类概念模型</a:t>
            </a:r>
          </a:p>
          <a:p>
            <a:pPr lvl="2" eaLnBrk="1" hangingPunct="1"/>
            <a:r>
              <a:rPr lang="zh-CN" altLang="en-US"/>
              <a:t>面向</a:t>
            </a:r>
            <a:r>
              <a:rPr lang="zh-CN" altLang="en-US">
                <a:solidFill>
                  <a:srgbClr val="FF0000"/>
                </a:solidFill>
              </a:rPr>
              <a:t>产品</a:t>
            </a:r>
            <a:r>
              <a:rPr lang="zh-CN" altLang="en-US"/>
              <a:t>：支持用户建立信息制品</a:t>
            </a:r>
          </a:p>
          <a:p>
            <a:pPr lvl="2" eaLnBrk="1" hangingPunct="1"/>
            <a:r>
              <a:rPr lang="zh-CN" altLang="en-US"/>
              <a:t>面向</a:t>
            </a:r>
            <a:r>
              <a:rPr lang="zh-CN" altLang="en-US">
                <a:solidFill>
                  <a:srgbClr val="FF0000"/>
                </a:solidFill>
              </a:rPr>
              <a:t>过程</a:t>
            </a:r>
            <a:r>
              <a:rPr lang="zh-CN" altLang="en-US"/>
              <a:t>：支持某些工作过程</a:t>
            </a:r>
            <a:endParaRPr lang="en-US" altLang="zh-CN"/>
          </a:p>
          <a:p>
            <a:pPr lvl="2" eaLnBrk="1" hangingPunct="1">
              <a:buFont typeface="Wingdings 2" panose="05020102010507070707" pitchFamily="82" charset="2"/>
              <a:buNone/>
            </a:pPr>
            <a:endParaRPr lang="zh-CN" altLang="en-US"/>
          </a:p>
          <a:p>
            <a:pPr lvl="1" eaLnBrk="1" hangingPunct="1"/>
            <a:r>
              <a:rPr lang="zh-CN" altLang="en-US"/>
              <a:t>两类模型的</a:t>
            </a:r>
            <a:r>
              <a:rPr lang="zh-CN" altLang="en-US">
                <a:solidFill>
                  <a:srgbClr val="FF0000"/>
                </a:solidFill>
              </a:rPr>
              <a:t>设计需求</a:t>
            </a:r>
            <a:r>
              <a:rPr lang="zh-CN" altLang="en-US"/>
              <a:t>有所区别</a:t>
            </a:r>
          </a:p>
          <a:p>
            <a:pPr lvl="2" eaLnBrk="1" hangingPunct="1"/>
            <a:r>
              <a:rPr lang="zh-CN" altLang="en-US"/>
              <a:t>面向产品：</a:t>
            </a:r>
            <a:r>
              <a:rPr lang="zh-CN" altLang="en-US">
                <a:solidFill>
                  <a:srgbClr val="FF0000"/>
                </a:solidFill>
              </a:rPr>
              <a:t>产品</a:t>
            </a:r>
            <a:r>
              <a:rPr lang="zh-CN" altLang="en-US"/>
              <a:t>和</a:t>
            </a:r>
            <a:r>
              <a:rPr lang="zh-CN" altLang="en-US">
                <a:solidFill>
                  <a:srgbClr val="FF0000"/>
                </a:solidFill>
              </a:rPr>
              <a:t>建造工具</a:t>
            </a:r>
            <a:r>
              <a:rPr lang="zh-CN" altLang="en-US"/>
              <a:t>形成了系统的主要结构</a:t>
            </a:r>
            <a:endParaRPr lang="en-US" altLang="zh-CN"/>
          </a:p>
          <a:p>
            <a:pPr lvl="2" eaLnBrk="1" hangingPunct="1">
              <a:buFont typeface="Wingdings 2" panose="05020102010507070707" pitchFamily="82" charset="2"/>
              <a:buNone/>
            </a:pPr>
            <a:endParaRPr lang="zh-CN" altLang="en-US"/>
          </a:p>
          <a:p>
            <a:pPr lvl="2" eaLnBrk="1" hangingPunct="1"/>
            <a:r>
              <a:rPr lang="zh-CN" altLang="en-US"/>
              <a:t>面向过程：过程的</a:t>
            </a:r>
            <a:r>
              <a:rPr lang="zh-CN" altLang="en-US">
                <a:solidFill>
                  <a:srgbClr val="FF0000"/>
                </a:solidFill>
              </a:rPr>
              <a:t>一系列步骤</a:t>
            </a:r>
            <a:r>
              <a:rPr lang="zh-CN" altLang="en-US"/>
              <a:t>形成了系统的主要结构</a:t>
            </a:r>
          </a:p>
        </p:txBody>
      </p:sp>
      <p:sp>
        <p:nvSpPr>
          <p:cNvPr id="41987" name="灯片编号占位符 3">
            <a:extLst>
              <a:ext uri="{FF2B5EF4-FFF2-40B4-BE49-F238E27FC236}">
                <a16:creationId xmlns:a16="http://schemas.microsoft.com/office/drawing/2014/main" id="{E41A06F5-6365-2DA3-6B46-9BCDC60DDF7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2A9D6891-CEF0-45A2-9A0B-FBED52606469}" type="slidenum">
              <a:rPr lang="en-US" altLang="zh-CN" sz="1200">
                <a:solidFill>
                  <a:srgbClr val="B5A788"/>
                </a:solidFill>
              </a:rPr>
              <a:pPr/>
              <a:t>31</a:t>
            </a:fld>
            <a:endParaRPr lang="en-US" altLang="zh-CN" sz="1200">
              <a:solidFill>
                <a:srgbClr val="B5A788"/>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6CF07D71-E3BF-DD1B-C9C2-44BCC26E855A}"/>
              </a:ext>
            </a:extLst>
          </p:cNvPr>
          <p:cNvSpPr>
            <a:spLocks noGrp="1" noChangeArrowheads="1"/>
          </p:cNvSpPr>
          <p:nvPr>
            <p:ph type="title"/>
          </p:nvPr>
        </p:nvSpPr>
        <p:spPr/>
        <p:txBody>
          <a:bodyPr/>
          <a:lstStyle/>
          <a:p>
            <a:pPr eaLnBrk="1" fontAlgn="auto" hangingPunct="1">
              <a:spcAft>
                <a:spcPts val="0"/>
              </a:spcAft>
              <a:defRPr/>
            </a:pPr>
            <a:r>
              <a:rPr lang="en-US" altLang="zh-CN">
                <a:solidFill>
                  <a:schemeClr val="tx2">
                    <a:satMod val="130000"/>
                  </a:schemeClr>
                </a:solidFill>
              </a:rPr>
              <a:t>8.3.1 </a:t>
            </a:r>
            <a:r>
              <a:rPr lang="zh-CN" altLang="en-US">
                <a:solidFill>
                  <a:schemeClr val="tx2">
                    <a:satMod val="130000"/>
                  </a:schemeClr>
                </a:solidFill>
              </a:rPr>
              <a:t>开发概念模型的三个方面</a:t>
            </a:r>
          </a:p>
        </p:txBody>
      </p:sp>
      <p:sp>
        <p:nvSpPr>
          <p:cNvPr id="44035" name="Rectangle 3">
            <a:extLst>
              <a:ext uri="{FF2B5EF4-FFF2-40B4-BE49-F238E27FC236}">
                <a16:creationId xmlns:a16="http://schemas.microsoft.com/office/drawing/2014/main" id="{E62C1454-AE6D-5B46-B5B0-52FA3970C905}"/>
              </a:ext>
            </a:extLst>
          </p:cNvPr>
          <p:cNvSpPr>
            <a:spLocks noGrp="1" noChangeArrowheads="1"/>
          </p:cNvSpPr>
          <p:nvPr>
            <p:ph idx="1"/>
          </p:nvPr>
        </p:nvSpPr>
        <p:spPr>
          <a:xfrm>
            <a:off x="857250" y="1447800"/>
            <a:ext cx="8077200" cy="4981575"/>
          </a:xfrm>
        </p:spPr>
        <p:txBody>
          <a:bodyPr>
            <a:normAutofit lnSpcReduction="10000"/>
          </a:bodyPr>
          <a:lstStyle/>
          <a:p>
            <a:pPr marL="640080" lvl="1" indent="-237490" eaLnBrk="1" fontAlgn="auto" hangingPunct="1">
              <a:spcAft>
                <a:spcPts val="0"/>
              </a:spcAft>
              <a:buFont typeface="Verdana" panose="020B0604030504040204"/>
              <a:buChar char="◦"/>
              <a:defRPr/>
            </a:pPr>
            <a:r>
              <a:rPr lang="zh-CN" altLang="en-US" dirty="0"/>
              <a:t>设计概念模型的一些</a:t>
            </a:r>
            <a:r>
              <a:rPr lang="zh-CN" altLang="en-US" dirty="0">
                <a:solidFill>
                  <a:srgbClr val="FF0000"/>
                </a:solidFill>
              </a:rPr>
              <a:t>指导性策略</a:t>
            </a:r>
          </a:p>
          <a:p>
            <a:pPr marL="887095" lvl="2" eaLnBrk="1" fontAlgn="auto" hangingPunct="1">
              <a:spcAft>
                <a:spcPts val="0"/>
              </a:spcAft>
              <a:buFont typeface="Wingdings 2" panose="05020102010507070707"/>
              <a:buChar char=""/>
              <a:defRPr/>
            </a:pPr>
            <a:r>
              <a:rPr lang="zh-CN" altLang="en-US" dirty="0"/>
              <a:t>明确</a:t>
            </a:r>
            <a:r>
              <a:rPr lang="zh-CN" altLang="en-US" dirty="0">
                <a:solidFill>
                  <a:srgbClr val="FF0000"/>
                </a:solidFill>
              </a:rPr>
              <a:t>定义系统用途</a:t>
            </a:r>
            <a:r>
              <a:rPr lang="zh-CN" altLang="en-US" dirty="0"/>
              <a:t>：产品和过程</a:t>
            </a:r>
          </a:p>
          <a:p>
            <a:pPr marL="887095" lvl="2" eaLnBrk="1" fontAlgn="auto" hangingPunct="1">
              <a:spcAft>
                <a:spcPts val="0"/>
              </a:spcAft>
              <a:buFont typeface="Wingdings 2" panose="05020102010507070707"/>
              <a:buChar char=""/>
              <a:defRPr/>
            </a:pPr>
            <a:r>
              <a:rPr lang="zh-CN" altLang="en-US" dirty="0"/>
              <a:t>需设计一个</a:t>
            </a:r>
            <a:r>
              <a:rPr lang="zh-CN" altLang="en-US" dirty="0">
                <a:solidFill>
                  <a:srgbClr val="FF0000"/>
                </a:solidFill>
              </a:rPr>
              <a:t>表示规则集</a:t>
            </a:r>
          </a:p>
          <a:p>
            <a:pPr marL="887095" lvl="2" eaLnBrk="1" fontAlgn="auto" hangingPunct="1">
              <a:spcAft>
                <a:spcPts val="0"/>
              </a:spcAft>
              <a:buFont typeface="Wingdings 2" panose="05020102010507070707"/>
              <a:buChar char=""/>
              <a:defRPr/>
            </a:pPr>
            <a:r>
              <a:rPr lang="zh-CN" altLang="en-US" dirty="0"/>
              <a:t>设计</a:t>
            </a:r>
            <a:r>
              <a:rPr lang="zh-CN" altLang="en-US" dirty="0">
                <a:solidFill>
                  <a:srgbClr val="FF0000"/>
                </a:solidFill>
              </a:rPr>
              <a:t>窗口的使用规则集</a:t>
            </a:r>
          </a:p>
          <a:p>
            <a:pPr marL="887095" lvl="2" eaLnBrk="1" fontAlgn="auto" hangingPunct="1">
              <a:spcAft>
                <a:spcPts val="0"/>
              </a:spcAft>
              <a:buFont typeface="Wingdings 2" panose="05020102010507070707"/>
              <a:buChar char=""/>
              <a:defRPr/>
            </a:pPr>
            <a:r>
              <a:rPr lang="zh-CN" altLang="en-US" dirty="0"/>
              <a:t>将</a:t>
            </a:r>
            <a:r>
              <a:rPr lang="zh-CN" altLang="en-US" dirty="0">
                <a:solidFill>
                  <a:srgbClr val="FF0000"/>
                </a:solidFill>
              </a:rPr>
              <a:t>主要信息和功能</a:t>
            </a:r>
            <a:r>
              <a:rPr lang="zh-CN" altLang="en-US" dirty="0"/>
              <a:t>合理地安排在不同的窗口或屏</a:t>
            </a:r>
          </a:p>
          <a:p>
            <a:pPr marL="887095" lvl="2" eaLnBrk="1" fontAlgn="auto" hangingPunct="1">
              <a:spcAft>
                <a:spcPts val="0"/>
              </a:spcAft>
              <a:buFont typeface="Wingdings 2" panose="05020102010507070707"/>
              <a:buChar char=""/>
              <a:defRPr/>
            </a:pPr>
            <a:r>
              <a:rPr lang="zh-CN" altLang="en-US" dirty="0"/>
              <a:t>定义并设计主要的</a:t>
            </a:r>
            <a:r>
              <a:rPr lang="zh-CN" altLang="en-US" dirty="0">
                <a:solidFill>
                  <a:srgbClr val="FF0000"/>
                </a:solidFill>
              </a:rPr>
              <a:t>探索路径</a:t>
            </a:r>
          </a:p>
          <a:p>
            <a:pPr marL="887095" lvl="2" eaLnBrk="1" fontAlgn="auto" hangingPunct="1">
              <a:spcAft>
                <a:spcPts val="0"/>
              </a:spcAft>
              <a:buFont typeface="Wingdings 2" panose="05020102010507070707"/>
              <a:buChar char=""/>
              <a:defRPr/>
            </a:pPr>
            <a:r>
              <a:rPr lang="zh-CN" altLang="en-US" dirty="0"/>
              <a:t>使用</a:t>
            </a:r>
            <a:r>
              <a:rPr lang="zh-CN" altLang="en-US" dirty="0">
                <a:solidFill>
                  <a:srgbClr val="FF0000"/>
                </a:solidFill>
              </a:rPr>
              <a:t>草图</a:t>
            </a:r>
            <a:r>
              <a:rPr lang="zh-CN" altLang="en-US" dirty="0"/>
              <a:t>、</a:t>
            </a:r>
            <a:r>
              <a:rPr lang="zh-CN" altLang="en-US" dirty="0">
                <a:solidFill>
                  <a:srgbClr val="FF0000"/>
                </a:solidFill>
              </a:rPr>
              <a:t>注解、情节</a:t>
            </a:r>
            <a:r>
              <a:rPr lang="zh-CN" altLang="en-US" dirty="0"/>
              <a:t>等描述设计的各种方案</a:t>
            </a:r>
            <a:endParaRPr lang="en-US" altLang="zh-CN" dirty="0"/>
          </a:p>
          <a:p>
            <a:pPr marL="887095" lvl="2" eaLnBrk="1" fontAlgn="auto" hangingPunct="1">
              <a:spcAft>
                <a:spcPts val="0"/>
              </a:spcAft>
              <a:buFont typeface="Wingdings 2" panose="05020102010507070707"/>
              <a:buNone/>
              <a:defRPr/>
            </a:pPr>
            <a:endParaRPr lang="zh-CN" altLang="en-US" dirty="0"/>
          </a:p>
          <a:p>
            <a:pPr marL="640080" lvl="1" indent="-237490" eaLnBrk="1" fontAlgn="auto" hangingPunct="1">
              <a:spcAft>
                <a:spcPts val="0"/>
              </a:spcAft>
              <a:buFont typeface="Verdana" panose="020B0604030504040204"/>
              <a:buChar char="◦"/>
              <a:defRPr/>
            </a:pPr>
            <a:r>
              <a:rPr lang="zh-CN" altLang="en-US" dirty="0"/>
              <a:t>图</a:t>
            </a:r>
            <a:r>
              <a:rPr lang="en-US" altLang="zh-CN" dirty="0"/>
              <a:t>8.7</a:t>
            </a:r>
            <a:r>
              <a:rPr lang="zh-CN" altLang="en-US" dirty="0"/>
              <a:t>表示了一个</a:t>
            </a:r>
            <a:r>
              <a:rPr lang="zh-CN" altLang="en-US" dirty="0">
                <a:solidFill>
                  <a:srgbClr val="FF0000"/>
                </a:solidFill>
              </a:rPr>
              <a:t>公共事业服务</a:t>
            </a:r>
            <a:r>
              <a:rPr lang="zh-CN" altLang="en-US" dirty="0"/>
              <a:t>的过程模型和相应的概念模型</a:t>
            </a:r>
          </a:p>
          <a:p>
            <a:pPr marL="887095" lvl="2" eaLnBrk="1" fontAlgn="auto" hangingPunct="1">
              <a:spcAft>
                <a:spcPts val="0"/>
              </a:spcAft>
              <a:buFont typeface="Wingdings 2" panose="05020102010507070707"/>
              <a:buChar char=""/>
              <a:defRPr/>
            </a:pPr>
            <a:r>
              <a:rPr lang="zh-CN" altLang="en-US" dirty="0"/>
              <a:t>该模型按照系统所需支持的过程和子过程设计界面布局</a:t>
            </a:r>
          </a:p>
        </p:txBody>
      </p:sp>
      <p:sp>
        <p:nvSpPr>
          <p:cNvPr id="43011" name="灯片编号占位符 3">
            <a:extLst>
              <a:ext uri="{FF2B5EF4-FFF2-40B4-BE49-F238E27FC236}">
                <a16:creationId xmlns:a16="http://schemas.microsoft.com/office/drawing/2014/main" id="{A8669907-7570-6CFC-5487-C8A14B21275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5693DE1D-C84B-4AF8-B0FE-F7AD96E2D2F6}" type="slidenum">
              <a:rPr lang="en-US" altLang="zh-CN" sz="1200">
                <a:solidFill>
                  <a:srgbClr val="B5A788"/>
                </a:solidFill>
              </a:rPr>
              <a:pPr/>
              <a:t>32</a:t>
            </a:fld>
            <a:endParaRPr lang="en-US" altLang="zh-CN" sz="1200">
              <a:solidFill>
                <a:srgbClr val="B5A788"/>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42DB754E-AB3F-3BF4-DFDF-A3F467EF7A7C}"/>
              </a:ext>
            </a:extLst>
          </p:cNvPr>
          <p:cNvSpPr>
            <a:spLocks noGrp="1" noChangeArrowheads="1"/>
          </p:cNvSpPr>
          <p:nvPr>
            <p:ph type="title"/>
          </p:nvPr>
        </p:nvSpPr>
        <p:spPr/>
        <p:txBody>
          <a:bodyPr/>
          <a:lstStyle/>
          <a:p>
            <a:pPr eaLnBrk="1" fontAlgn="auto" hangingPunct="1">
              <a:spcAft>
                <a:spcPts val="0"/>
              </a:spcAft>
              <a:defRPr/>
            </a:pPr>
            <a:r>
              <a:rPr lang="en-US" altLang="zh-CN">
                <a:solidFill>
                  <a:schemeClr val="tx2">
                    <a:satMod val="130000"/>
                  </a:schemeClr>
                </a:solidFill>
              </a:rPr>
              <a:t>8.3.1 </a:t>
            </a:r>
            <a:r>
              <a:rPr lang="zh-CN" altLang="en-US">
                <a:solidFill>
                  <a:schemeClr val="tx2">
                    <a:satMod val="130000"/>
                  </a:schemeClr>
                </a:solidFill>
              </a:rPr>
              <a:t>开发概念模型的三个方面</a:t>
            </a:r>
          </a:p>
        </p:txBody>
      </p:sp>
      <p:pic>
        <p:nvPicPr>
          <p:cNvPr id="44034" name="Picture 3">
            <a:extLst>
              <a:ext uri="{FF2B5EF4-FFF2-40B4-BE49-F238E27FC236}">
                <a16:creationId xmlns:a16="http://schemas.microsoft.com/office/drawing/2014/main" id="{42008550-91D6-031B-29E2-609FD5CC3FD2}"/>
              </a:ext>
            </a:extLst>
          </p:cNvPr>
          <p:cNvPicPr>
            <a:picLocks noGrp="1" noChangeAspect="1" noChangeArrowheads="1"/>
          </p:cNvPicPr>
          <p:nvPr>
            <p:ph idx="1"/>
          </p:nvPr>
        </p:nvPicPr>
        <p:blipFill>
          <a:blip r:embed="rId2">
            <a:lum contrast="48000"/>
            <a:extLst>
              <a:ext uri="{28A0092B-C50C-407E-A947-70E740481C1C}">
                <a14:useLocalDpi xmlns:a14="http://schemas.microsoft.com/office/drawing/2010/main" val="0"/>
              </a:ext>
            </a:extLst>
          </a:blip>
          <a:srcRect/>
          <a:stretch>
            <a:fillRect/>
          </a:stretch>
        </p:blipFill>
        <p:spPr>
          <a:xfrm>
            <a:off x="214313" y="414338"/>
            <a:ext cx="8736012" cy="1871662"/>
          </a:xfrm>
        </p:spPr>
      </p:pic>
      <p:sp>
        <p:nvSpPr>
          <p:cNvPr id="44035" name="灯片编号占位符 3">
            <a:extLst>
              <a:ext uri="{FF2B5EF4-FFF2-40B4-BE49-F238E27FC236}">
                <a16:creationId xmlns:a16="http://schemas.microsoft.com/office/drawing/2014/main" id="{46FAB92B-8C40-B5B9-4088-E8316ECD53F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011B7964-3D76-4652-A7F5-4AB30788219C}" type="slidenum">
              <a:rPr lang="en-US" altLang="zh-CN" sz="1200">
                <a:solidFill>
                  <a:srgbClr val="B5A788"/>
                </a:solidFill>
              </a:rPr>
              <a:pPr/>
              <a:t>33</a:t>
            </a:fld>
            <a:endParaRPr lang="en-US" altLang="zh-CN" sz="1200">
              <a:solidFill>
                <a:srgbClr val="B5A788"/>
              </a:solidFill>
            </a:endParaRPr>
          </a:p>
        </p:txBody>
      </p:sp>
      <p:pic>
        <p:nvPicPr>
          <p:cNvPr id="44036" name="Picture 7">
            <a:extLst>
              <a:ext uri="{FF2B5EF4-FFF2-40B4-BE49-F238E27FC236}">
                <a16:creationId xmlns:a16="http://schemas.microsoft.com/office/drawing/2014/main" id="{AD4542E1-4F93-5847-8707-60090AB51D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4563" y="2771775"/>
            <a:ext cx="4857750" cy="372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AD81379F-128B-A629-BBAD-565814220568}"/>
              </a:ext>
            </a:extLst>
          </p:cNvPr>
          <p:cNvSpPr>
            <a:spLocks noGrp="1" noChangeArrowheads="1"/>
          </p:cNvSpPr>
          <p:nvPr>
            <p:ph type="title"/>
          </p:nvPr>
        </p:nvSpPr>
        <p:spPr/>
        <p:txBody>
          <a:bodyPr/>
          <a:lstStyle/>
          <a:p>
            <a:pPr eaLnBrk="1" fontAlgn="auto" hangingPunct="1">
              <a:spcAft>
                <a:spcPts val="0"/>
              </a:spcAft>
              <a:defRPr/>
            </a:pPr>
            <a:r>
              <a:rPr lang="en-US" altLang="zh-CN">
                <a:solidFill>
                  <a:schemeClr val="tx2">
                    <a:satMod val="130000"/>
                  </a:schemeClr>
                </a:solidFill>
              </a:rPr>
              <a:t>8.3.1 </a:t>
            </a:r>
            <a:r>
              <a:rPr lang="zh-CN" altLang="en-US">
                <a:solidFill>
                  <a:schemeClr val="tx2">
                    <a:satMod val="130000"/>
                  </a:schemeClr>
                </a:solidFill>
              </a:rPr>
              <a:t>开发概念模型的三个方面</a:t>
            </a:r>
          </a:p>
        </p:txBody>
      </p:sp>
      <p:sp>
        <p:nvSpPr>
          <p:cNvPr id="45058" name="Rectangle 3">
            <a:extLst>
              <a:ext uri="{FF2B5EF4-FFF2-40B4-BE49-F238E27FC236}">
                <a16:creationId xmlns:a16="http://schemas.microsoft.com/office/drawing/2014/main" id="{A86DB409-3FB7-2599-6A45-FCD4FD956F9A}"/>
              </a:ext>
            </a:extLst>
          </p:cNvPr>
          <p:cNvSpPr>
            <a:spLocks noGrp="1" noChangeArrowheads="1"/>
          </p:cNvSpPr>
          <p:nvPr>
            <p:ph idx="1"/>
          </p:nvPr>
        </p:nvSpPr>
        <p:spPr>
          <a:xfrm>
            <a:off x="1143000" y="1447800"/>
            <a:ext cx="7712075" cy="5124450"/>
          </a:xfrm>
        </p:spPr>
        <p:txBody>
          <a:bodyPr/>
          <a:lstStyle/>
          <a:p>
            <a:pPr eaLnBrk="1" hangingPunct="1"/>
            <a:r>
              <a:rPr lang="zh-CN" altLang="en-US"/>
              <a:t>选择合适的界面隐喻</a:t>
            </a:r>
          </a:p>
          <a:p>
            <a:pPr lvl="1" eaLnBrk="1" hangingPunct="1"/>
            <a:r>
              <a:rPr lang="zh-CN" altLang="en-US">
                <a:solidFill>
                  <a:srgbClr val="FF0000"/>
                </a:solidFill>
              </a:rPr>
              <a:t>界面隐喻</a:t>
            </a:r>
            <a:r>
              <a:rPr lang="zh-CN" altLang="en-US"/>
              <a:t>：结合用户熟悉的知识和新知识帮助用户理解产品</a:t>
            </a:r>
            <a:endParaRPr lang="en-US" altLang="zh-CN"/>
          </a:p>
          <a:p>
            <a:pPr lvl="1" eaLnBrk="1" hangingPunct="1">
              <a:buFont typeface="Verdana" panose="020B0604030504040204" pitchFamily="34" charset="0"/>
              <a:buNone/>
            </a:pPr>
            <a:endParaRPr lang="zh-CN" altLang="en-US"/>
          </a:p>
          <a:p>
            <a:pPr lvl="1" eaLnBrk="1" hangingPunct="1"/>
            <a:r>
              <a:rPr lang="zh-CN" altLang="en-US"/>
              <a:t>选择界面隐喻的三个步骤</a:t>
            </a:r>
          </a:p>
          <a:p>
            <a:pPr lvl="2" eaLnBrk="1" hangingPunct="1"/>
            <a:r>
              <a:rPr lang="zh-CN" altLang="en-US"/>
              <a:t>理解系统的</a:t>
            </a:r>
            <a:r>
              <a:rPr lang="zh-CN" altLang="en-US">
                <a:solidFill>
                  <a:srgbClr val="FF0000"/>
                </a:solidFill>
              </a:rPr>
              <a:t>功能</a:t>
            </a:r>
            <a:r>
              <a:rPr lang="zh-CN" altLang="en-US"/>
              <a:t>性</a:t>
            </a:r>
            <a:endParaRPr lang="en-US" altLang="zh-CN"/>
          </a:p>
          <a:p>
            <a:pPr lvl="2" eaLnBrk="1" hangingPunct="1">
              <a:buFont typeface="Wingdings 2" panose="05020102010507070707" pitchFamily="82" charset="2"/>
              <a:buNone/>
            </a:pPr>
            <a:endParaRPr lang="zh-CN" altLang="en-US"/>
          </a:p>
          <a:p>
            <a:pPr lvl="2" eaLnBrk="1" hangingPunct="1"/>
            <a:r>
              <a:rPr lang="zh-CN" altLang="en-US"/>
              <a:t>识别系统的哪些方面会给用户带来</a:t>
            </a:r>
            <a:r>
              <a:rPr lang="zh-CN" altLang="en-US">
                <a:solidFill>
                  <a:srgbClr val="FF0000"/>
                </a:solidFill>
              </a:rPr>
              <a:t>问题</a:t>
            </a:r>
            <a:endParaRPr lang="en-US" altLang="zh-CN">
              <a:solidFill>
                <a:srgbClr val="FF0000"/>
              </a:solidFill>
            </a:endParaRPr>
          </a:p>
          <a:p>
            <a:pPr lvl="2" eaLnBrk="1" hangingPunct="1">
              <a:buFont typeface="Wingdings 2" panose="05020102010507070707" pitchFamily="82" charset="2"/>
              <a:buNone/>
            </a:pPr>
            <a:endParaRPr lang="zh-CN" altLang="en-US">
              <a:solidFill>
                <a:srgbClr val="FF0000"/>
              </a:solidFill>
            </a:endParaRPr>
          </a:p>
          <a:p>
            <a:pPr lvl="2" eaLnBrk="1" hangingPunct="1"/>
            <a:r>
              <a:rPr lang="zh-CN" altLang="en-US"/>
              <a:t>发现用户所</a:t>
            </a:r>
            <a:r>
              <a:rPr lang="zh-CN" altLang="en-US">
                <a:solidFill>
                  <a:srgbClr val="FF0000"/>
                </a:solidFill>
              </a:rPr>
              <a:t>熟悉的对象</a:t>
            </a:r>
            <a:r>
              <a:rPr lang="zh-CN" altLang="en-US"/>
              <a:t>并建立相应的界面隐喻</a:t>
            </a:r>
          </a:p>
        </p:txBody>
      </p:sp>
      <p:sp>
        <p:nvSpPr>
          <p:cNvPr id="45059" name="灯片编号占位符 3">
            <a:extLst>
              <a:ext uri="{FF2B5EF4-FFF2-40B4-BE49-F238E27FC236}">
                <a16:creationId xmlns:a16="http://schemas.microsoft.com/office/drawing/2014/main" id="{F26540CE-228B-7A80-0F1D-DE773F3D9D6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2BE9BEB5-3D40-4A4F-AB77-43B0EBBC8BE6}" type="slidenum">
              <a:rPr lang="en-US" altLang="zh-CN" sz="1200">
                <a:solidFill>
                  <a:srgbClr val="B5A788"/>
                </a:solidFill>
              </a:rPr>
              <a:pPr/>
              <a:t>34</a:t>
            </a:fld>
            <a:endParaRPr lang="en-US" altLang="zh-CN" sz="1200">
              <a:solidFill>
                <a:srgbClr val="B5A788"/>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BDCF269A-9A34-C7E1-1234-ABD3B7937992}"/>
              </a:ext>
            </a:extLst>
          </p:cNvPr>
          <p:cNvSpPr>
            <a:spLocks noGrp="1" noChangeArrowheads="1"/>
          </p:cNvSpPr>
          <p:nvPr>
            <p:ph type="title"/>
          </p:nvPr>
        </p:nvSpPr>
        <p:spPr/>
        <p:txBody>
          <a:bodyPr/>
          <a:lstStyle/>
          <a:p>
            <a:pPr eaLnBrk="1" fontAlgn="auto" hangingPunct="1">
              <a:spcAft>
                <a:spcPts val="0"/>
              </a:spcAft>
              <a:defRPr/>
            </a:pPr>
            <a:r>
              <a:rPr lang="en-US" altLang="zh-CN">
                <a:solidFill>
                  <a:schemeClr val="tx2">
                    <a:satMod val="130000"/>
                  </a:schemeClr>
                </a:solidFill>
              </a:rPr>
              <a:t>8.3.1 </a:t>
            </a:r>
            <a:r>
              <a:rPr lang="zh-CN" altLang="en-US">
                <a:solidFill>
                  <a:schemeClr val="tx2">
                    <a:satMod val="130000"/>
                  </a:schemeClr>
                </a:solidFill>
              </a:rPr>
              <a:t>开发概念模型的三个方面</a:t>
            </a:r>
          </a:p>
        </p:txBody>
      </p:sp>
      <p:sp>
        <p:nvSpPr>
          <p:cNvPr id="46082" name="Rectangle 3">
            <a:extLst>
              <a:ext uri="{FF2B5EF4-FFF2-40B4-BE49-F238E27FC236}">
                <a16:creationId xmlns:a16="http://schemas.microsoft.com/office/drawing/2014/main" id="{D35237AF-BB29-D7A5-5394-89E72F8C4E8D}"/>
              </a:ext>
            </a:extLst>
          </p:cNvPr>
          <p:cNvSpPr>
            <a:spLocks noGrp="1" noChangeArrowheads="1"/>
          </p:cNvSpPr>
          <p:nvPr>
            <p:ph idx="1"/>
          </p:nvPr>
        </p:nvSpPr>
        <p:spPr>
          <a:xfrm>
            <a:off x="714375" y="1485900"/>
            <a:ext cx="8358188" cy="4943475"/>
          </a:xfrm>
        </p:spPr>
        <p:txBody>
          <a:bodyPr/>
          <a:lstStyle/>
          <a:p>
            <a:pPr lvl="1" eaLnBrk="1" hangingPunct="1"/>
            <a:r>
              <a:rPr lang="zh-CN" altLang="en-US">
                <a:solidFill>
                  <a:srgbClr val="FF0000"/>
                </a:solidFill>
              </a:rPr>
              <a:t>评估</a:t>
            </a:r>
            <a:r>
              <a:rPr lang="zh-CN" altLang="en-US"/>
              <a:t>界面隐喻</a:t>
            </a:r>
          </a:p>
          <a:p>
            <a:pPr lvl="2" eaLnBrk="1" hangingPunct="1"/>
            <a:r>
              <a:rPr lang="zh-CN" altLang="en-US"/>
              <a:t>是否具有</a:t>
            </a:r>
            <a:r>
              <a:rPr lang="zh-CN" altLang="en-US">
                <a:solidFill>
                  <a:srgbClr val="FF0000"/>
                </a:solidFill>
              </a:rPr>
              <a:t>结构</a:t>
            </a:r>
            <a:r>
              <a:rPr lang="zh-CN" altLang="en-US"/>
              <a:t>？</a:t>
            </a:r>
          </a:p>
          <a:p>
            <a:pPr lvl="2" eaLnBrk="1" hangingPunct="1"/>
            <a:r>
              <a:rPr lang="zh-CN" altLang="en-US"/>
              <a:t>与问题的</a:t>
            </a:r>
            <a:r>
              <a:rPr lang="zh-CN" altLang="en-US">
                <a:solidFill>
                  <a:srgbClr val="FF0000"/>
                </a:solidFill>
              </a:rPr>
              <a:t>相关</a:t>
            </a:r>
            <a:r>
              <a:rPr lang="zh-CN" altLang="en-US"/>
              <a:t>程度？</a:t>
            </a:r>
          </a:p>
          <a:p>
            <a:pPr lvl="2" eaLnBrk="1" hangingPunct="1"/>
            <a:r>
              <a:rPr lang="zh-CN" altLang="en-US"/>
              <a:t>是否易于</a:t>
            </a:r>
            <a:r>
              <a:rPr lang="zh-CN" altLang="en-US">
                <a:solidFill>
                  <a:srgbClr val="FF0000"/>
                </a:solidFill>
              </a:rPr>
              <a:t>表示</a:t>
            </a:r>
            <a:r>
              <a:rPr lang="zh-CN" altLang="en-US"/>
              <a:t>？</a:t>
            </a:r>
          </a:p>
          <a:p>
            <a:pPr lvl="2" eaLnBrk="1" hangingPunct="1"/>
            <a:r>
              <a:rPr lang="zh-CN" altLang="en-US"/>
              <a:t>是否容易被</a:t>
            </a:r>
            <a:r>
              <a:rPr lang="zh-CN" altLang="en-US">
                <a:solidFill>
                  <a:srgbClr val="FF0000"/>
                </a:solidFill>
              </a:rPr>
              <a:t>理解</a:t>
            </a:r>
            <a:r>
              <a:rPr lang="zh-CN" altLang="en-US"/>
              <a:t>？</a:t>
            </a:r>
          </a:p>
          <a:p>
            <a:pPr lvl="2" eaLnBrk="1" hangingPunct="1"/>
            <a:r>
              <a:rPr lang="zh-CN" altLang="en-US"/>
              <a:t>是否具有可</a:t>
            </a:r>
            <a:r>
              <a:rPr lang="zh-CN" altLang="en-US">
                <a:solidFill>
                  <a:srgbClr val="FF0000"/>
                </a:solidFill>
              </a:rPr>
              <a:t>扩充</a:t>
            </a:r>
            <a:r>
              <a:rPr lang="zh-CN" altLang="en-US"/>
              <a:t>性？</a:t>
            </a:r>
            <a:endParaRPr lang="en-US" altLang="zh-CN"/>
          </a:p>
          <a:p>
            <a:pPr lvl="2" eaLnBrk="1" hangingPunct="1">
              <a:buFont typeface="Wingdings 2" panose="05020102010507070707" pitchFamily="82" charset="2"/>
              <a:buNone/>
            </a:pPr>
            <a:endParaRPr lang="zh-CN" altLang="en-US"/>
          </a:p>
          <a:p>
            <a:pPr lvl="1" eaLnBrk="1" hangingPunct="1"/>
            <a:r>
              <a:rPr lang="zh-CN" altLang="en-US"/>
              <a:t>例如：对于共享日历系统</a:t>
            </a:r>
          </a:p>
          <a:p>
            <a:pPr lvl="2" eaLnBrk="1" hangingPunct="1"/>
            <a:r>
              <a:rPr lang="zh-CN" altLang="en-US"/>
              <a:t>明显可选用的界面隐喻是</a:t>
            </a:r>
            <a:r>
              <a:rPr lang="zh-CN" altLang="en-US">
                <a:solidFill>
                  <a:srgbClr val="FF0000"/>
                </a:solidFill>
              </a:rPr>
              <a:t>纸质的个人日程表</a:t>
            </a:r>
          </a:p>
          <a:p>
            <a:pPr lvl="2" eaLnBrk="1" hangingPunct="1"/>
            <a:r>
              <a:rPr lang="zh-CN" altLang="en-US"/>
              <a:t>可以使用电子文档的能力（如超链接和搜索）扩充其功能</a:t>
            </a:r>
          </a:p>
        </p:txBody>
      </p:sp>
      <p:sp>
        <p:nvSpPr>
          <p:cNvPr id="46083" name="灯片编号占位符 3">
            <a:extLst>
              <a:ext uri="{FF2B5EF4-FFF2-40B4-BE49-F238E27FC236}">
                <a16:creationId xmlns:a16="http://schemas.microsoft.com/office/drawing/2014/main" id="{95193709-BF1E-0755-55EB-B1D88E187B3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DFEC61B5-4026-44A3-8857-FDA1C7F83270}" type="slidenum">
              <a:rPr lang="en-US" altLang="zh-CN" sz="1200">
                <a:solidFill>
                  <a:srgbClr val="B5A788"/>
                </a:solidFill>
              </a:rPr>
              <a:pPr/>
              <a:t>35</a:t>
            </a:fld>
            <a:endParaRPr lang="en-US" altLang="zh-CN" sz="1200">
              <a:solidFill>
                <a:srgbClr val="B5A788"/>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EB92FFA1-C5C0-C9C9-873D-36498D73387F}"/>
              </a:ext>
            </a:extLst>
          </p:cNvPr>
          <p:cNvSpPr>
            <a:spLocks noGrp="1" noChangeArrowheads="1"/>
          </p:cNvSpPr>
          <p:nvPr>
            <p:ph type="title"/>
          </p:nvPr>
        </p:nvSpPr>
        <p:spPr/>
        <p:txBody>
          <a:bodyPr/>
          <a:lstStyle/>
          <a:p>
            <a:pPr eaLnBrk="1" fontAlgn="auto" hangingPunct="1">
              <a:spcAft>
                <a:spcPts val="0"/>
              </a:spcAft>
              <a:defRPr/>
            </a:pPr>
            <a:r>
              <a:rPr lang="en-US" altLang="zh-CN">
                <a:solidFill>
                  <a:schemeClr val="tx2">
                    <a:satMod val="130000"/>
                  </a:schemeClr>
                </a:solidFill>
              </a:rPr>
              <a:t>8.3.1 </a:t>
            </a:r>
            <a:r>
              <a:rPr lang="zh-CN" altLang="en-US">
                <a:solidFill>
                  <a:schemeClr val="tx2">
                    <a:satMod val="130000"/>
                  </a:schemeClr>
                </a:solidFill>
              </a:rPr>
              <a:t>开发概念模型的三个方面</a:t>
            </a:r>
          </a:p>
        </p:txBody>
      </p:sp>
      <p:sp>
        <p:nvSpPr>
          <p:cNvPr id="47106" name="Rectangle 3">
            <a:extLst>
              <a:ext uri="{FF2B5EF4-FFF2-40B4-BE49-F238E27FC236}">
                <a16:creationId xmlns:a16="http://schemas.microsoft.com/office/drawing/2014/main" id="{9E64855E-88AB-6D96-8043-4E3399CC5B44}"/>
              </a:ext>
            </a:extLst>
          </p:cNvPr>
          <p:cNvSpPr>
            <a:spLocks noGrp="1" noChangeArrowheads="1"/>
          </p:cNvSpPr>
          <p:nvPr>
            <p:ph idx="1"/>
          </p:nvPr>
        </p:nvSpPr>
        <p:spPr>
          <a:xfrm>
            <a:off x="1000125" y="1447800"/>
            <a:ext cx="8072438" cy="4981575"/>
          </a:xfrm>
        </p:spPr>
        <p:txBody>
          <a:bodyPr/>
          <a:lstStyle/>
          <a:p>
            <a:pPr lvl="1" eaLnBrk="1" hangingPunct="1"/>
            <a:r>
              <a:rPr lang="zh-CN" altLang="en-US"/>
              <a:t>评估这个隐喻</a:t>
            </a:r>
          </a:p>
          <a:p>
            <a:pPr lvl="2" eaLnBrk="1" hangingPunct="1"/>
            <a:r>
              <a:rPr lang="zh-CN" altLang="en-US"/>
              <a:t>结构问题：基于物理日程表，但不支持共享信息</a:t>
            </a:r>
          </a:p>
          <a:p>
            <a:pPr lvl="2" eaLnBrk="1" hangingPunct="1"/>
            <a:endParaRPr lang="en-US" altLang="zh-CN"/>
          </a:p>
          <a:p>
            <a:pPr lvl="2" eaLnBrk="1" hangingPunct="1"/>
            <a:r>
              <a:rPr lang="zh-CN" altLang="en-US"/>
              <a:t>相关度问题：有多少纸质日历的属性可应用于电子日程表</a:t>
            </a:r>
          </a:p>
          <a:p>
            <a:pPr lvl="2" eaLnBrk="1" hangingPunct="1"/>
            <a:endParaRPr lang="en-US" altLang="zh-CN"/>
          </a:p>
          <a:p>
            <a:pPr lvl="2" eaLnBrk="1" hangingPunct="1"/>
            <a:r>
              <a:rPr lang="zh-CN" altLang="en-US"/>
              <a:t>表示问题：该隐喻容易表示</a:t>
            </a:r>
            <a:endParaRPr lang="en-US" altLang="zh-CN"/>
          </a:p>
          <a:p>
            <a:pPr lvl="2" eaLnBrk="1" hangingPunct="1">
              <a:buFont typeface="Wingdings 2" panose="05020102010507070707" pitchFamily="82" charset="2"/>
              <a:buNone/>
            </a:pPr>
            <a:endParaRPr lang="zh-CN" altLang="en-US"/>
          </a:p>
          <a:p>
            <a:pPr lvl="2" eaLnBrk="1" hangingPunct="1"/>
            <a:r>
              <a:rPr lang="zh-CN" altLang="en-US"/>
              <a:t>理解问题：该隐喻易于用户理解</a:t>
            </a:r>
            <a:endParaRPr lang="en-US" altLang="zh-CN"/>
          </a:p>
          <a:p>
            <a:pPr lvl="2" eaLnBrk="1" hangingPunct="1">
              <a:buFont typeface="Wingdings 2" panose="05020102010507070707" pitchFamily="82" charset="2"/>
              <a:buNone/>
            </a:pPr>
            <a:endParaRPr lang="zh-CN" altLang="en-US"/>
          </a:p>
          <a:p>
            <a:pPr lvl="2" eaLnBrk="1" hangingPunct="1"/>
            <a:r>
              <a:rPr lang="zh-CN" altLang="en-US"/>
              <a:t>扩充问题：该隐喻可以扩充</a:t>
            </a:r>
          </a:p>
        </p:txBody>
      </p:sp>
      <p:sp>
        <p:nvSpPr>
          <p:cNvPr id="47107" name="灯片编号占位符 3">
            <a:extLst>
              <a:ext uri="{FF2B5EF4-FFF2-40B4-BE49-F238E27FC236}">
                <a16:creationId xmlns:a16="http://schemas.microsoft.com/office/drawing/2014/main" id="{A699FC49-D94B-973B-F305-43C81D1B70B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4DCA6106-174B-4601-8F37-1FF3C6D29DB9}" type="slidenum">
              <a:rPr lang="en-US" altLang="zh-CN" sz="1200">
                <a:solidFill>
                  <a:srgbClr val="B5A788"/>
                </a:solidFill>
              </a:rPr>
              <a:pPr/>
              <a:t>36</a:t>
            </a:fld>
            <a:endParaRPr lang="en-US" altLang="zh-CN" sz="1200">
              <a:solidFill>
                <a:srgbClr val="B5A788"/>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200468E9-E139-4FEA-E864-044179022B1B}"/>
              </a:ext>
            </a:extLst>
          </p:cNvPr>
          <p:cNvSpPr>
            <a:spLocks noGrp="1" noChangeArrowheads="1"/>
          </p:cNvSpPr>
          <p:nvPr>
            <p:ph type="title"/>
          </p:nvPr>
        </p:nvSpPr>
        <p:spPr/>
        <p:txBody>
          <a:bodyPr/>
          <a:lstStyle/>
          <a:p>
            <a:pPr eaLnBrk="1" fontAlgn="auto" hangingPunct="1">
              <a:spcAft>
                <a:spcPts val="0"/>
              </a:spcAft>
              <a:defRPr/>
            </a:pPr>
            <a:r>
              <a:rPr lang="en-US" altLang="zh-CN">
                <a:solidFill>
                  <a:schemeClr val="tx2">
                    <a:satMod val="130000"/>
                  </a:schemeClr>
                </a:solidFill>
              </a:rPr>
              <a:t>8.3.1 </a:t>
            </a:r>
            <a:r>
              <a:rPr lang="zh-CN" altLang="en-US">
                <a:solidFill>
                  <a:schemeClr val="tx2">
                    <a:satMod val="130000"/>
                  </a:schemeClr>
                </a:solidFill>
              </a:rPr>
              <a:t>开发概念模型的三个方面</a:t>
            </a:r>
          </a:p>
        </p:txBody>
      </p:sp>
      <p:sp>
        <p:nvSpPr>
          <p:cNvPr id="48130" name="Rectangle 3">
            <a:extLst>
              <a:ext uri="{FF2B5EF4-FFF2-40B4-BE49-F238E27FC236}">
                <a16:creationId xmlns:a16="http://schemas.microsoft.com/office/drawing/2014/main" id="{A334C9D8-8E05-7046-73AD-983BA8D0663D}"/>
              </a:ext>
            </a:extLst>
          </p:cNvPr>
          <p:cNvSpPr>
            <a:spLocks noGrp="1" noChangeArrowheads="1"/>
          </p:cNvSpPr>
          <p:nvPr>
            <p:ph idx="1"/>
          </p:nvPr>
        </p:nvSpPr>
        <p:spPr>
          <a:xfrm>
            <a:off x="1071563" y="1485900"/>
            <a:ext cx="7858125" cy="4800600"/>
          </a:xfrm>
        </p:spPr>
        <p:txBody>
          <a:bodyPr/>
          <a:lstStyle/>
          <a:p>
            <a:pPr eaLnBrk="1" hangingPunct="1"/>
            <a:r>
              <a:rPr lang="zh-CN" altLang="en-US"/>
              <a:t>选择交互范型</a:t>
            </a:r>
          </a:p>
          <a:p>
            <a:pPr lvl="1" eaLnBrk="1" hangingPunct="1"/>
            <a:r>
              <a:rPr lang="zh-CN" altLang="en-US"/>
              <a:t>交互范型：</a:t>
            </a:r>
            <a:r>
              <a:rPr lang="zh-CN" altLang="en-US">
                <a:solidFill>
                  <a:srgbClr val="FF0000"/>
                </a:solidFill>
              </a:rPr>
              <a:t>技术</a:t>
            </a:r>
            <a:r>
              <a:rPr lang="zh-CN" altLang="en-US"/>
              <a:t>在交互设计中的成功应用</a:t>
            </a:r>
            <a:endParaRPr lang="en-US" altLang="zh-CN"/>
          </a:p>
          <a:p>
            <a:pPr lvl="1" eaLnBrk="1" hangingPunct="1">
              <a:buFont typeface="Verdana" panose="020B0604030504040204" pitchFamily="34" charset="0"/>
              <a:buNone/>
            </a:pPr>
            <a:endParaRPr lang="zh-CN" altLang="en-US"/>
          </a:p>
          <a:p>
            <a:pPr lvl="2" eaLnBrk="1" hangingPunct="1"/>
            <a:r>
              <a:rPr lang="zh-CN" altLang="en-US"/>
              <a:t>采用</a:t>
            </a:r>
            <a:r>
              <a:rPr lang="en-US" altLang="zh-CN"/>
              <a:t>WIMP</a:t>
            </a:r>
            <a:r>
              <a:rPr lang="zh-CN" altLang="en-US"/>
              <a:t>界面的</a:t>
            </a:r>
            <a:r>
              <a:rPr lang="zh-CN" altLang="en-US">
                <a:solidFill>
                  <a:srgbClr val="FF0000"/>
                </a:solidFill>
              </a:rPr>
              <a:t>桌面范型</a:t>
            </a:r>
            <a:r>
              <a:rPr lang="zh-CN" altLang="en-US"/>
              <a:t>、</a:t>
            </a:r>
            <a:r>
              <a:rPr lang="zh-CN" altLang="en-US">
                <a:solidFill>
                  <a:srgbClr val="FF0000"/>
                </a:solidFill>
              </a:rPr>
              <a:t>无处不在计算</a:t>
            </a:r>
            <a:r>
              <a:rPr lang="zh-CN" altLang="en-US"/>
              <a:t>、</a:t>
            </a:r>
            <a:r>
              <a:rPr lang="zh-CN" altLang="en-US">
                <a:solidFill>
                  <a:srgbClr val="FF0000"/>
                </a:solidFill>
              </a:rPr>
              <a:t>普适计算</a:t>
            </a:r>
            <a:r>
              <a:rPr lang="zh-CN" altLang="en-US"/>
              <a:t>、</a:t>
            </a:r>
            <a:r>
              <a:rPr lang="zh-CN" altLang="en-US">
                <a:solidFill>
                  <a:srgbClr val="FF0000"/>
                </a:solidFill>
              </a:rPr>
              <a:t>可穿戴计算</a:t>
            </a:r>
            <a:r>
              <a:rPr lang="zh-CN" altLang="en-US"/>
              <a:t>、</a:t>
            </a:r>
            <a:r>
              <a:rPr lang="zh-CN" altLang="en-US">
                <a:solidFill>
                  <a:srgbClr val="FF0000"/>
                </a:solidFill>
              </a:rPr>
              <a:t>实物界面</a:t>
            </a:r>
            <a:r>
              <a:rPr lang="zh-CN" altLang="en-US"/>
              <a:t>、</a:t>
            </a:r>
            <a:r>
              <a:rPr lang="zh-CN" altLang="en-US">
                <a:solidFill>
                  <a:srgbClr val="FF0000"/>
                </a:solidFill>
              </a:rPr>
              <a:t>增强现实</a:t>
            </a:r>
            <a:r>
              <a:rPr lang="zh-CN" altLang="en-US"/>
              <a:t>等</a:t>
            </a:r>
            <a:endParaRPr lang="en-US" altLang="zh-CN"/>
          </a:p>
          <a:p>
            <a:pPr lvl="2" eaLnBrk="1" hangingPunct="1">
              <a:buFont typeface="Wingdings 2" panose="05020102010507070707" pitchFamily="82" charset="2"/>
              <a:buNone/>
            </a:pPr>
            <a:endParaRPr lang="zh-CN" altLang="en-US"/>
          </a:p>
          <a:p>
            <a:pPr lvl="1" eaLnBrk="1" hangingPunct="1"/>
            <a:r>
              <a:rPr lang="zh-CN" altLang="en-US">
                <a:solidFill>
                  <a:srgbClr val="FF0000"/>
                </a:solidFill>
              </a:rPr>
              <a:t>环境需求</a:t>
            </a:r>
            <a:r>
              <a:rPr lang="zh-CN" altLang="en-US"/>
              <a:t>是选择交互范型的一个重要因素</a:t>
            </a:r>
          </a:p>
          <a:p>
            <a:pPr lvl="2" eaLnBrk="1" hangingPunct="1"/>
            <a:r>
              <a:rPr lang="zh-CN" altLang="en-US"/>
              <a:t>例如：在不同的环境中使用共享日历？</a:t>
            </a:r>
          </a:p>
        </p:txBody>
      </p:sp>
      <p:sp>
        <p:nvSpPr>
          <p:cNvPr id="48131" name="灯片编号占位符 3">
            <a:extLst>
              <a:ext uri="{FF2B5EF4-FFF2-40B4-BE49-F238E27FC236}">
                <a16:creationId xmlns:a16="http://schemas.microsoft.com/office/drawing/2014/main" id="{121292BB-2B7D-3C4C-363D-04999007307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4DC35289-0FE5-4E52-B39F-FE50B5B2B090}" type="slidenum">
              <a:rPr lang="en-US" altLang="zh-CN" sz="1200">
                <a:solidFill>
                  <a:srgbClr val="B5A788"/>
                </a:solidFill>
              </a:rPr>
              <a:pPr/>
              <a:t>37</a:t>
            </a:fld>
            <a:endParaRPr lang="en-US" altLang="zh-CN" sz="1200">
              <a:solidFill>
                <a:srgbClr val="B5A788"/>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7CC541FA-0037-2467-B040-B4AB18452CEF}"/>
              </a:ext>
            </a:extLst>
          </p:cNvPr>
          <p:cNvSpPr>
            <a:spLocks noGrp="1" noChangeArrowheads="1"/>
          </p:cNvSpPr>
          <p:nvPr>
            <p:ph type="title"/>
          </p:nvPr>
        </p:nvSpPr>
        <p:spPr/>
        <p:txBody>
          <a:bodyPr/>
          <a:lstStyle/>
          <a:p>
            <a:pPr eaLnBrk="1" fontAlgn="auto" hangingPunct="1">
              <a:spcAft>
                <a:spcPts val="0"/>
              </a:spcAft>
              <a:defRPr/>
            </a:pPr>
            <a:r>
              <a:rPr lang="en-US" altLang="zh-CN">
                <a:solidFill>
                  <a:schemeClr val="tx2">
                    <a:satMod val="130000"/>
                  </a:schemeClr>
                </a:solidFill>
              </a:rPr>
              <a:t>8.3.2 </a:t>
            </a:r>
            <a:r>
              <a:rPr lang="zh-CN" altLang="en-US">
                <a:solidFill>
                  <a:schemeClr val="tx2">
                    <a:satMod val="130000"/>
                  </a:schemeClr>
                </a:solidFill>
              </a:rPr>
              <a:t>充实概念模型</a:t>
            </a:r>
          </a:p>
        </p:txBody>
      </p:sp>
      <p:sp>
        <p:nvSpPr>
          <p:cNvPr id="50179" name="Rectangle 3">
            <a:extLst>
              <a:ext uri="{FF2B5EF4-FFF2-40B4-BE49-F238E27FC236}">
                <a16:creationId xmlns:a16="http://schemas.microsoft.com/office/drawing/2014/main" id="{9110435D-F9E2-B708-5A07-D1832A3A7165}"/>
              </a:ext>
            </a:extLst>
          </p:cNvPr>
          <p:cNvSpPr>
            <a:spLocks noGrp="1" noChangeArrowheads="1"/>
          </p:cNvSpPr>
          <p:nvPr>
            <p:ph idx="1"/>
          </p:nvPr>
        </p:nvSpPr>
        <p:spPr>
          <a:xfrm>
            <a:off x="1214438" y="1628775"/>
            <a:ext cx="7499350" cy="5229225"/>
          </a:xfrm>
        </p:spPr>
        <p:txBody>
          <a:bodyPr>
            <a:normAutofit fontScale="77500" lnSpcReduction="20000"/>
          </a:bodyPr>
          <a:lstStyle/>
          <a:p>
            <a:pPr marL="365760" indent="-283210" eaLnBrk="1" fontAlgn="auto" hangingPunct="1">
              <a:spcAft>
                <a:spcPts val="0"/>
              </a:spcAft>
              <a:buFont typeface="Wingdings 2" panose="05020102010507070707"/>
              <a:buChar char=""/>
              <a:defRPr/>
            </a:pPr>
            <a:r>
              <a:rPr lang="zh-CN" altLang="en-US" dirty="0"/>
              <a:t>选择交互方式、隐喻和范型后，获得一个</a:t>
            </a:r>
            <a:r>
              <a:rPr lang="zh-CN" altLang="en-US" dirty="0">
                <a:solidFill>
                  <a:srgbClr val="FF0000"/>
                </a:solidFill>
              </a:rPr>
              <a:t>概念模型框架</a:t>
            </a:r>
            <a:endParaRPr lang="en-US" altLang="zh-CN" dirty="0">
              <a:solidFill>
                <a:srgbClr val="FF0000"/>
              </a:solidFill>
            </a:endParaRPr>
          </a:p>
          <a:p>
            <a:pPr marL="365760" indent="-283210" eaLnBrk="1" fontAlgn="auto" hangingPunct="1">
              <a:spcAft>
                <a:spcPts val="0"/>
              </a:spcAft>
              <a:buFont typeface="Wingdings 2" panose="05020102010507070707" pitchFamily="18" charset="2"/>
              <a:buNone/>
              <a:defRPr/>
            </a:pPr>
            <a:endParaRPr lang="zh-CN" altLang="en-US" dirty="0"/>
          </a:p>
          <a:p>
            <a:pPr marL="365760" indent="-283210" eaLnBrk="1" fontAlgn="auto" hangingPunct="1">
              <a:spcAft>
                <a:spcPts val="0"/>
              </a:spcAft>
              <a:buFont typeface="Wingdings 2" panose="05020102010507070707"/>
              <a:buChar char=""/>
              <a:defRPr/>
            </a:pPr>
            <a:r>
              <a:rPr lang="zh-CN" altLang="en-US" dirty="0"/>
              <a:t>建立原型并让用户测试前，框架需要</a:t>
            </a:r>
            <a:r>
              <a:rPr lang="zh-CN" altLang="en-US" dirty="0">
                <a:solidFill>
                  <a:srgbClr val="FF0000"/>
                </a:solidFill>
              </a:rPr>
              <a:t>充实或扩展</a:t>
            </a:r>
          </a:p>
          <a:p>
            <a:pPr marL="640080" lvl="1" indent="-237490" eaLnBrk="1" fontAlgn="auto" hangingPunct="1">
              <a:spcAft>
                <a:spcPts val="0"/>
              </a:spcAft>
              <a:buFont typeface="Verdana" panose="020B0604030504040204"/>
              <a:buChar char="◦"/>
              <a:defRPr/>
            </a:pPr>
            <a:r>
              <a:rPr lang="zh-CN" altLang="en-US" dirty="0"/>
              <a:t>例如：确定合适的</a:t>
            </a:r>
            <a:r>
              <a:rPr lang="zh-CN" altLang="en-US" dirty="0">
                <a:solidFill>
                  <a:srgbClr val="FF0000"/>
                </a:solidFill>
              </a:rPr>
              <a:t>交互技术</a:t>
            </a:r>
            <a:r>
              <a:rPr lang="zh-CN" altLang="en-US" dirty="0"/>
              <a:t>（如多媒体、</a:t>
            </a:r>
            <a:r>
              <a:rPr lang="en-US" altLang="zh-CN" dirty="0"/>
              <a:t>VR</a:t>
            </a:r>
            <a:r>
              <a:rPr lang="zh-CN" altLang="en-US" dirty="0"/>
              <a:t>或</a:t>
            </a:r>
            <a:r>
              <a:rPr lang="en-US" altLang="zh-CN" dirty="0"/>
              <a:t>Web</a:t>
            </a:r>
            <a:r>
              <a:rPr lang="zh-CN" altLang="en-US" dirty="0"/>
              <a:t>信息等）以及适当的</a:t>
            </a:r>
            <a:r>
              <a:rPr lang="zh-CN" altLang="en-US" dirty="0">
                <a:solidFill>
                  <a:srgbClr val="FF0000"/>
                </a:solidFill>
              </a:rPr>
              <a:t>输入</a:t>
            </a:r>
            <a:r>
              <a:rPr lang="en-US" altLang="zh-CN" dirty="0">
                <a:solidFill>
                  <a:srgbClr val="FF0000"/>
                </a:solidFill>
              </a:rPr>
              <a:t>/</a:t>
            </a:r>
            <a:r>
              <a:rPr lang="zh-CN" altLang="en-US" dirty="0">
                <a:solidFill>
                  <a:srgbClr val="FF0000"/>
                </a:solidFill>
              </a:rPr>
              <a:t>出设备</a:t>
            </a:r>
            <a:r>
              <a:rPr lang="zh-CN" altLang="en-US" dirty="0"/>
              <a:t>（如笔、触摸屏、语音、键盘等）</a:t>
            </a:r>
          </a:p>
          <a:p>
            <a:pPr marL="365760" indent="-283210" eaLnBrk="1" fontAlgn="auto" hangingPunct="1">
              <a:spcAft>
                <a:spcPts val="0"/>
              </a:spcAft>
              <a:buFont typeface="Wingdings 2" panose="05020102010507070707"/>
              <a:buChar char=""/>
              <a:defRPr/>
            </a:pPr>
            <a:r>
              <a:rPr lang="zh-CN" altLang="en-US" dirty="0"/>
              <a:t>决策依赖于</a:t>
            </a:r>
            <a:r>
              <a:rPr lang="zh-CN" altLang="en-US" dirty="0">
                <a:solidFill>
                  <a:srgbClr val="FF0000"/>
                </a:solidFill>
              </a:rPr>
              <a:t>系统的需求和限制</a:t>
            </a:r>
          </a:p>
          <a:p>
            <a:pPr marL="640080" lvl="1" indent="-237490" eaLnBrk="1" fontAlgn="auto" hangingPunct="1">
              <a:spcAft>
                <a:spcPts val="0"/>
              </a:spcAft>
              <a:buFont typeface="Verdana" panose="020B0604030504040204"/>
              <a:buChar char="◦"/>
              <a:defRPr/>
            </a:pPr>
            <a:r>
              <a:rPr lang="zh-CN" altLang="en-US" dirty="0"/>
              <a:t>主要受</a:t>
            </a:r>
            <a:r>
              <a:rPr lang="zh-CN" altLang="en-US" dirty="0">
                <a:solidFill>
                  <a:srgbClr val="FF0000"/>
                </a:solidFill>
              </a:rPr>
              <a:t>用户需求</a:t>
            </a:r>
            <a:r>
              <a:rPr lang="zh-CN" altLang="en-US" dirty="0"/>
              <a:t>和</a:t>
            </a:r>
            <a:r>
              <a:rPr lang="zh-CN" altLang="en-US" dirty="0">
                <a:solidFill>
                  <a:srgbClr val="FF0000"/>
                </a:solidFill>
              </a:rPr>
              <a:t>环境需求</a:t>
            </a:r>
            <a:r>
              <a:rPr lang="zh-CN" altLang="en-US" dirty="0"/>
              <a:t>的影响</a:t>
            </a:r>
            <a:endParaRPr lang="en-US" altLang="zh-CN" dirty="0"/>
          </a:p>
          <a:p>
            <a:pPr marL="640080" lvl="1" indent="-237490" eaLnBrk="1" fontAlgn="auto" hangingPunct="1">
              <a:spcAft>
                <a:spcPts val="0"/>
              </a:spcAft>
              <a:buFont typeface="Verdana" panose="020B0604030504040204" pitchFamily="34" charset="0"/>
              <a:buNone/>
              <a:defRPr/>
            </a:pPr>
            <a:endParaRPr lang="zh-CN" altLang="en-US" dirty="0"/>
          </a:p>
          <a:p>
            <a:pPr marL="365760" indent="-283210" eaLnBrk="1" fontAlgn="auto" hangingPunct="1">
              <a:spcAft>
                <a:spcPts val="0"/>
              </a:spcAft>
              <a:buFont typeface="Wingdings 2" panose="05020102010507070707"/>
              <a:buChar char=""/>
              <a:defRPr/>
            </a:pPr>
            <a:r>
              <a:rPr lang="zh-CN" altLang="en-US" dirty="0"/>
              <a:t>在此基础上，需要确定</a:t>
            </a:r>
            <a:r>
              <a:rPr lang="zh-CN" altLang="en-US" dirty="0">
                <a:solidFill>
                  <a:srgbClr val="FF0000"/>
                </a:solidFill>
              </a:rPr>
              <a:t>交互的内容</a:t>
            </a:r>
          </a:p>
          <a:p>
            <a:pPr marL="640080" lvl="1" indent="-237490" eaLnBrk="1" fontAlgn="auto" hangingPunct="1">
              <a:spcAft>
                <a:spcPts val="0"/>
              </a:spcAft>
              <a:buFont typeface="Verdana" panose="020B0604030504040204"/>
              <a:buChar char="◦"/>
              <a:defRPr/>
            </a:pPr>
            <a:r>
              <a:rPr lang="zh-CN" altLang="en-US" dirty="0"/>
              <a:t>用户和产品之间需要</a:t>
            </a:r>
            <a:r>
              <a:rPr lang="zh-CN" altLang="en-US" dirty="0">
                <a:solidFill>
                  <a:srgbClr val="FF0000"/>
                </a:solidFill>
              </a:rPr>
              <a:t>交换什么</a:t>
            </a:r>
            <a:r>
              <a:rPr lang="zh-CN" altLang="en-US" dirty="0"/>
              <a:t>概念</a:t>
            </a:r>
          </a:p>
          <a:p>
            <a:pPr marL="640080" lvl="1" indent="-237490" eaLnBrk="1" fontAlgn="auto" hangingPunct="1">
              <a:spcAft>
                <a:spcPts val="0"/>
              </a:spcAft>
              <a:buFont typeface="Verdana" panose="020B0604030504040204"/>
              <a:buChar char="◦"/>
              <a:defRPr/>
            </a:pPr>
            <a:r>
              <a:rPr lang="zh-CN" altLang="en-US" dirty="0"/>
              <a:t>这些概念之间</a:t>
            </a:r>
            <a:r>
              <a:rPr lang="zh-CN" altLang="en-US" dirty="0">
                <a:solidFill>
                  <a:srgbClr val="FF0000"/>
                </a:solidFill>
              </a:rPr>
              <a:t>存在什么关系</a:t>
            </a:r>
          </a:p>
          <a:p>
            <a:pPr marL="640080" lvl="1" indent="-237490" eaLnBrk="1" fontAlgn="auto" hangingPunct="1">
              <a:spcAft>
                <a:spcPts val="0"/>
              </a:spcAft>
              <a:buFont typeface="Verdana" panose="020B0604030504040204"/>
              <a:buChar char="◦"/>
              <a:defRPr/>
            </a:pPr>
            <a:r>
              <a:rPr lang="zh-CN" altLang="en-US" dirty="0"/>
              <a:t>如何</a:t>
            </a:r>
            <a:r>
              <a:rPr lang="zh-CN" altLang="en-US" dirty="0">
                <a:solidFill>
                  <a:srgbClr val="FF0000"/>
                </a:solidFill>
              </a:rPr>
              <a:t>结构化表示</a:t>
            </a:r>
            <a:r>
              <a:rPr lang="zh-CN" altLang="en-US" dirty="0"/>
              <a:t>这些概念</a:t>
            </a:r>
          </a:p>
        </p:txBody>
      </p:sp>
      <p:sp>
        <p:nvSpPr>
          <p:cNvPr id="49155" name="灯片编号占位符 3">
            <a:extLst>
              <a:ext uri="{FF2B5EF4-FFF2-40B4-BE49-F238E27FC236}">
                <a16:creationId xmlns:a16="http://schemas.microsoft.com/office/drawing/2014/main" id="{AE55CAA0-A8CE-C5DC-7AAE-D1FBC8DC980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671174E7-A913-4F70-A33E-896134E22C41}" type="slidenum">
              <a:rPr lang="en-US" altLang="zh-CN" sz="1200">
                <a:solidFill>
                  <a:srgbClr val="B5A788"/>
                </a:solidFill>
              </a:rPr>
              <a:pPr/>
              <a:t>38</a:t>
            </a:fld>
            <a:endParaRPr lang="en-US" altLang="zh-CN" sz="1200">
              <a:solidFill>
                <a:srgbClr val="B5A788"/>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4CC9C3E0-3ED4-C43A-8BCC-2A4069B8FB76}"/>
              </a:ext>
            </a:extLst>
          </p:cNvPr>
          <p:cNvSpPr>
            <a:spLocks noGrp="1" noChangeArrowheads="1"/>
          </p:cNvSpPr>
          <p:nvPr>
            <p:ph type="title"/>
          </p:nvPr>
        </p:nvSpPr>
        <p:spPr/>
        <p:txBody>
          <a:bodyPr/>
          <a:lstStyle/>
          <a:p>
            <a:pPr eaLnBrk="1" fontAlgn="auto" hangingPunct="1">
              <a:spcAft>
                <a:spcPts val="0"/>
              </a:spcAft>
              <a:defRPr/>
            </a:pPr>
            <a:r>
              <a:rPr lang="en-US" altLang="zh-CN">
                <a:solidFill>
                  <a:schemeClr val="tx2">
                    <a:satMod val="130000"/>
                  </a:schemeClr>
                </a:solidFill>
              </a:rPr>
              <a:t>8.3.2 </a:t>
            </a:r>
            <a:r>
              <a:rPr lang="zh-CN" altLang="en-US">
                <a:solidFill>
                  <a:schemeClr val="tx2">
                    <a:satMod val="130000"/>
                  </a:schemeClr>
                </a:solidFill>
              </a:rPr>
              <a:t>充实概念模型</a:t>
            </a:r>
          </a:p>
        </p:txBody>
      </p:sp>
      <p:sp>
        <p:nvSpPr>
          <p:cNvPr id="51203" name="Rectangle 3">
            <a:extLst>
              <a:ext uri="{FF2B5EF4-FFF2-40B4-BE49-F238E27FC236}">
                <a16:creationId xmlns:a16="http://schemas.microsoft.com/office/drawing/2014/main" id="{89E54272-9B50-9312-B136-E6641C2B0BBC}"/>
              </a:ext>
            </a:extLst>
          </p:cNvPr>
          <p:cNvSpPr>
            <a:spLocks noGrp="1" noChangeArrowheads="1"/>
          </p:cNvSpPr>
          <p:nvPr>
            <p:ph idx="1"/>
          </p:nvPr>
        </p:nvSpPr>
        <p:spPr>
          <a:xfrm>
            <a:off x="1143000" y="1304925"/>
            <a:ext cx="7720013" cy="5410200"/>
          </a:xfrm>
        </p:spPr>
        <p:txBody>
          <a:bodyPr>
            <a:normAutofit lnSpcReduction="10000"/>
          </a:bodyPr>
          <a:lstStyle/>
          <a:p>
            <a:pPr marL="365760" indent="-283210" eaLnBrk="1" fontAlgn="auto" hangingPunct="1">
              <a:spcAft>
                <a:spcPts val="0"/>
              </a:spcAft>
              <a:buFont typeface="Wingdings 2" panose="05020102010507070707"/>
              <a:buChar char=""/>
              <a:defRPr/>
            </a:pPr>
            <a:r>
              <a:rPr lang="zh-CN" altLang="en-US" dirty="0"/>
              <a:t>具体而言，需要确定的内容包括</a:t>
            </a:r>
          </a:p>
          <a:p>
            <a:pPr marL="640080" lvl="1" indent="-237490" eaLnBrk="1" fontAlgn="auto" hangingPunct="1">
              <a:spcAft>
                <a:spcPts val="0"/>
              </a:spcAft>
              <a:buFont typeface="Verdana" panose="020B0604030504040204"/>
              <a:buChar char="◦"/>
              <a:defRPr/>
            </a:pPr>
            <a:r>
              <a:rPr lang="zh-CN" altLang="en-US" dirty="0"/>
              <a:t>产品将</a:t>
            </a:r>
            <a:r>
              <a:rPr lang="zh-CN" altLang="en-US" dirty="0">
                <a:solidFill>
                  <a:srgbClr val="FF0000"/>
                </a:solidFill>
              </a:rPr>
              <a:t>执行什么功能</a:t>
            </a:r>
          </a:p>
          <a:p>
            <a:pPr marL="887095" lvl="2" eaLnBrk="1" fontAlgn="auto" hangingPunct="1">
              <a:spcAft>
                <a:spcPts val="0"/>
              </a:spcAft>
              <a:buFont typeface="Wingdings 2" panose="05020102010507070707"/>
              <a:buChar char=""/>
              <a:defRPr/>
            </a:pPr>
            <a:r>
              <a:rPr lang="zh-CN" altLang="en-US" dirty="0"/>
              <a:t>明确产品将</a:t>
            </a:r>
            <a:r>
              <a:rPr lang="zh-CN" altLang="en-US" dirty="0">
                <a:solidFill>
                  <a:srgbClr val="FF0000"/>
                </a:solidFill>
              </a:rPr>
              <a:t>支持的用户任务</a:t>
            </a:r>
          </a:p>
          <a:p>
            <a:pPr marL="887095" lvl="2" eaLnBrk="1" fontAlgn="auto" hangingPunct="1">
              <a:spcAft>
                <a:spcPts val="0"/>
              </a:spcAft>
              <a:buFont typeface="Wingdings 2" panose="05020102010507070707" pitchFamily="18" charset="2"/>
              <a:buNone/>
              <a:defRPr/>
            </a:pPr>
            <a:endParaRPr lang="zh-CN" altLang="en-US" dirty="0"/>
          </a:p>
          <a:p>
            <a:pPr marL="887095" lvl="2" eaLnBrk="1" fontAlgn="auto" hangingPunct="1">
              <a:spcAft>
                <a:spcPts val="0"/>
              </a:spcAft>
              <a:buFont typeface="Wingdings 2" panose="05020102010507070707"/>
              <a:buChar char=""/>
              <a:defRPr/>
            </a:pPr>
            <a:r>
              <a:rPr lang="zh-CN" altLang="en-US" dirty="0"/>
              <a:t>需要将任务在用户和产品之间进行</a:t>
            </a:r>
            <a:r>
              <a:rPr lang="zh-CN" altLang="en-US" dirty="0">
                <a:solidFill>
                  <a:srgbClr val="FF0000"/>
                </a:solidFill>
              </a:rPr>
              <a:t>分配</a:t>
            </a:r>
            <a:r>
              <a:rPr lang="zh-CN" altLang="en-US" dirty="0"/>
              <a:t>，确定产品和用户分别应当做什么</a:t>
            </a:r>
          </a:p>
          <a:p>
            <a:pPr marL="887095" lvl="2" eaLnBrk="1" fontAlgn="auto" hangingPunct="1">
              <a:spcAft>
                <a:spcPts val="0"/>
              </a:spcAft>
              <a:buFont typeface="Wingdings 2" panose="05020102010507070707"/>
              <a:buChar char=""/>
              <a:defRPr/>
            </a:pPr>
            <a:r>
              <a:rPr lang="zh-CN" altLang="en-US" dirty="0"/>
              <a:t>例如：在共享日历中，确定参会时间</a:t>
            </a:r>
          </a:p>
          <a:p>
            <a:pPr marL="1097280" lvl="3" indent="-173990" eaLnBrk="1" fontAlgn="auto" hangingPunct="1">
              <a:spcAft>
                <a:spcPts val="0"/>
              </a:spcAft>
              <a:buClr>
                <a:schemeClr val="accent3"/>
              </a:buClr>
              <a:buFont typeface="Wingdings 2" panose="05020102010507070707"/>
              <a:buChar char=""/>
              <a:defRPr/>
            </a:pPr>
            <a:r>
              <a:rPr lang="zh-CN" altLang="en-US" sz="1800" dirty="0"/>
              <a:t>让系统负责提出满足参会者要求的</a:t>
            </a:r>
            <a:r>
              <a:rPr lang="zh-CN" altLang="en-US" sz="1800" dirty="0">
                <a:solidFill>
                  <a:srgbClr val="FF0000"/>
                </a:solidFill>
              </a:rPr>
              <a:t>一组时间</a:t>
            </a:r>
          </a:p>
          <a:p>
            <a:pPr marL="1097280" lvl="3" indent="-173990" eaLnBrk="1" fontAlgn="auto" hangingPunct="1">
              <a:spcAft>
                <a:spcPts val="0"/>
              </a:spcAft>
              <a:buClr>
                <a:schemeClr val="accent3"/>
              </a:buClr>
              <a:buFont typeface="Wingdings 2" panose="05020102010507070707"/>
              <a:buChar char=""/>
              <a:defRPr/>
            </a:pPr>
            <a:r>
              <a:rPr lang="zh-CN" altLang="en-US" sz="1800" dirty="0"/>
              <a:t>或由系统</a:t>
            </a:r>
            <a:r>
              <a:rPr lang="zh-CN" altLang="en-US" sz="1800" dirty="0">
                <a:solidFill>
                  <a:srgbClr val="FF0000"/>
                </a:solidFill>
              </a:rPr>
              <a:t>自动确定</a:t>
            </a:r>
            <a:r>
              <a:rPr lang="zh-CN" altLang="en-US" sz="1800" dirty="0"/>
              <a:t>时间</a:t>
            </a:r>
            <a:endParaRPr lang="en-US" altLang="zh-CN" sz="1800" dirty="0"/>
          </a:p>
          <a:p>
            <a:pPr marL="1097280" lvl="3" indent="-173990" eaLnBrk="1" fontAlgn="auto" hangingPunct="1">
              <a:spcAft>
                <a:spcPts val="0"/>
              </a:spcAft>
              <a:buClr>
                <a:schemeClr val="accent3"/>
              </a:buClr>
              <a:buFont typeface="Wingdings 2" panose="05020102010507070707"/>
              <a:buChar char=""/>
              <a:defRPr/>
            </a:pPr>
            <a:r>
              <a:rPr lang="zh-CN" altLang="en-US" sz="1800" dirty="0"/>
              <a:t>或</a:t>
            </a:r>
            <a:r>
              <a:rPr lang="zh-CN" altLang="en-US" sz="1800" dirty="0">
                <a:solidFill>
                  <a:srgbClr val="FF0000"/>
                </a:solidFill>
              </a:rPr>
              <a:t>由用户确定</a:t>
            </a:r>
            <a:r>
              <a:rPr lang="zh-CN" altLang="en-US" sz="1800" dirty="0"/>
              <a:t>时间</a:t>
            </a:r>
            <a:endParaRPr lang="en-US" altLang="zh-CN" sz="1800" dirty="0"/>
          </a:p>
          <a:p>
            <a:pPr marL="1097280" lvl="3" indent="-173990" eaLnBrk="1" fontAlgn="auto" hangingPunct="1">
              <a:spcAft>
                <a:spcPts val="0"/>
              </a:spcAft>
              <a:buClr>
                <a:schemeClr val="accent3"/>
              </a:buClr>
              <a:buFont typeface="Wingdings 2" panose="05020102010507070707"/>
              <a:buChar char=""/>
              <a:defRPr/>
            </a:pPr>
            <a:endParaRPr lang="en-US" altLang="zh-CN" sz="1800" dirty="0"/>
          </a:p>
          <a:p>
            <a:pPr marL="1097280" lvl="3" indent="-173990" eaLnBrk="1" fontAlgn="auto" hangingPunct="1">
              <a:spcAft>
                <a:spcPts val="0"/>
              </a:spcAft>
              <a:buClr>
                <a:schemeClr val="accent3"/>
              </a:buClr>
              <a:buFont typeface="Wingdings 2" panose="05020102010507070707" pitchFamily="18" charset="2"/>
              <a:buNone/>
              <a:defRPr/>
            </a:pPr>
            <a:endParaRPr lang="zh-CN" altLang="en-US" sz="1800" dirty="0"/>
          </a:p>
          <a:p>
            <a:pPr marL="887095" lvl="2" eaLnBrk="1" fontAlgn="auto" hangingPunct="1">
              <a:spcAft>
                <a:spcPts val="0"/>
              </a:spcAft>
              <a:buFont typeface="Wingdings 2" panose="05020102010507070707"/>
              <a:buChar char=""/>
              <a:defRPr/>
            </a:pPr>
            <a:r>
              <a:rPr lang="zh-CN" altLang="en-US" dirty="0"/>
              <a:t>任务分配：复杂，在</a:t>
            </a:r>
            <a:r>
              <a:rPr lang="zh-CN" altLang="en-US" dirty="0">
                <a:solidFill>
                  <a:srgbClr val="FF0000"/>
                </a:solidFill>
              </a:rPr>
              <a:t>需求和限制</a:t>
            </a:r>
            <a:r>
              <a:rPr lang="zh-CN" altLang="en-US" dirty="0"/>
              <a:t>之间进行权衡</a:t>
            </a:r>
          </a:p>
          <a:p>
            <a:pPr marL="887095" lvl="2" eaLnBrk="1" fontAlgn="auto" hangingPunct="1">
              <a:spcAft>
                <a:spcPts val="0"/>
              </a:spcAft>
              <a:buFont typeface="Wingdings 2" panose="05020102010507070707"/>
              <a:buChar char=""/>
              <a:defRPr/>
            </a:pPr>
            <a:r>
              <a:rPr lang="zh-CN" altLang="en-US" dirty="0"/>
              <a:t>如何分配也需考虑用户的</a:t>
            </a:r>
            <a:r>
              <a:rPr lang="zh-CN" altLang="en-US" dirty="0">
                <a:solidFill>
                  <a:srgbClr val="FF0000"/>
                </a:solidFill>
              </a:rPr>
              <a:t>认知能力</a:t>
            </a:r>
            <a:r>
              <a:rPr lang="zh-CN" altLang="en-US" dirty="0"/>
              <a:t>和</a:t>
            </a:r>
            <a:r>
              <a:rPr lang="zh-CN" altLang="en-US" dirty="0">
                <a:solidFill>
                  <a:srgbClr val="FF0000"/>
                </a:solidFill>
              </a:rPr>
              <a:t>协作需求</a:t>
            </a:r>
          </a:p>
        </p:txBody>
      </p:sp>
      <p:sp>
        <p:nvSpPr>
          <p:cNvPr id="50179" name="灯片编号占位符 3">
            <a:extLst>
              <a:ext uri="{FF2B5EF4-FFF2-40B4-BE49-F238E27FC236}">
                <a16:creationId xmlns:a16="http://schemas.microsoft.com/office/drawing/2014/main" id="{31891598-2925-81D9-0ACD-80C862B00B2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108F8A86-72FC-48E4-BE1C-E91E0823338F}" type="slidenum">
              <a:rPr lang="en-US" altLang="zh-CN" sz="1200">
                <a:solidFill>
                  <a:srgbClr val="B5A788"/>
                </a:solidFill>
              </a:rPr>
              <a:pPr/>
              <a:t>39</a:t>
            </a:fld>
            <a:endParaRPr lang="en-US" altLang="zh-CN" sz="1200">
              <a:solidFill>
                <a:srgbClr val="B5A788"/>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9AB0FD92-4D91-21B8-F154-0BF5DACC985D}"/>
              </a:ext>
            </a:extLst>
          </p:cNvPr>
          <p:cNvSpPr>
            <a:spLocks noGrp="1" noChangeArrowheads="1"/>
          </p:cNvSpPr>
          <p:nvPr>
            <p:ph type="title"/>
          </p:nvPr>
        </p:nvSpPr>
        <p:spPr/>
        <p:txBody>
          <a:bodyPr/>
          <a:lstStyle/>
          <a:p>
            <a:pPr eaLnBrk="1" fontAlgn="auto" hangingPunct="1">
              <a:spcAft>
                <a:spcPts val="0"/>
              </a:spcAft>
              <a:defRPr/>
            </a:pPr>
            <a:r>
              <a:rPr lang="en-US" altLang="zh-CN">
                <a:solidFill>
                  <a:schemeClr val="tx2">
                    <a:satMod val="130000"/>
                  </a:schemeClr>
                </a:solidFill>
              </a:rPr>
              <a:t>8.1 </a:t>
            </a:r>
            <a:r>
              <a:rPr lang="zh-CN" altLang="en-US">
                <a:solidFill>
                  <a:schemeClr val="tx2">
                    <a:satMod val="130000"/>
                  </a:schemeClr>
                </a:solidFill>
              </a:rPr>
              <a:t>引言</a:t>
            </a:r>
          </a:p>
        </p:txBody>
      </p:sp>
      <p:sp>
        <p:nvSpPr>
          <p:cNvPr id="15363" name="Rectangle 3">
            <a:extLst>
              <a:ext uri="{FF2B5EF4-FFF2-40B4-BE49-F238E27FC236}">
                <a16:creationId xmlns:a16="http://schemas.microsoft.com/office/drawing/2014/main" id="{6C8F5989-9F40-3626-1B7A-A1908A190F47}"/>
              </a:ext>
            </a:extLst>
          </p:cNvPr>
          <p:cNvSpPr>
            <a:spLocks noGrp="1" noChangeArrowheads="1"/>
          </p:cNvSpPr>
          <p:nvPr>
            <p:ph idx="1"/>
          </p:nvPr>
        </p:nvSpPr>
        <p:spPr>
          <a:xfrm>
            <a:off x="871538" y="1549400"/>
            <a:ext cx="7772400" cy="4522788"/>
          </a:xfrm>
        </p:spPr>
        <p:txBody>
          <a:bodyPr>
            <a:normAutofit lnSpcReduction="10000"/>
          </a:bodyPr>
          <a:lstStyle/>
          <a:p>
            <a:pPr marL="365760" indent="-283210" eaLnBrk="1" fontAlgn="auto" hangingPunct="1">
              <a:spcAft>
                <a:spcPts val="0"/>
              </a:spcAft>
              <a:buFont typeface="Wingdings 2" panose="05020102010507070707" pitchFamily="18" charset="2"/>
              <a:buChar char=""/>
              <a:defRPr/>
            </a:pPr>
            <a:r>
              <a:rPr lang="zh-CN" altLang="en-US" dirty="0">
                <a:solidFill>
                  <a:srgbClr val="FF0000"/>
                </a:solidFill>
              </a:rPr>
              <a:t>全新产品</a:t>
            </a:r>
            <a:r>
              <a:rPr lang="zh-CN" altLang="en-US" dirty="0"/>
              <a:t>的设计，或</a:t>
            </a:r>
            <a:r>
              <a:rPr lang="zh-CN" altLang="en-US" dirty="0">
                <a:solidFill>
                  <a:srgbClr val="FF0000"/>
                </a:solidFill>
              </a:rPr>
              <a:t>更新</a:t>
            </a:r>
            <a:r>
              <a:rPr lang="zh-CN" altLang="en-US" dirty="0"/>
              <a:t>存在的设计</a:t>
            </a:r>
            <a:endParaRPr lang="en-US" altLang="zh-CN" dirty="0"/>
          </a:p>
          <a:p>
            <a:pPr marL="365760" indent="-283210" eaLnBrk="1" fontAlgn="auto" hangingPunct="1">
              <a:spcAft>
                <a:spcPts val="0"/>
              </a:spcAft>
              <a:buFont typeface="Wingdings 3" panose="05040102010807070707" pitchFamily="18" charset="2"/>
              <a:buNone/>
              <a:defRPr/>
            </a:pPr>
            <a:endParaRPr lang="zh-CN" altLang="en-US" dirty="0"/>
          </a:p>
          <a:p>
            <a:pPr marL="365760" indent="-283210" eaLnBrk="1" fontAlgn="auto" hangingPunct="1">
              <a:spcAft>
                <a:spcPts val="0"/>
              </a:spcAft>
              <a:buFont typeface="Wingdings 2" panose="05020102010507070707" pitchFamily="18" charset="2"/>
              <a:buChar char=""/>
              <a:defRPr/>
            </a:pPr>
            <a:r>
              <a:rPr lang="zh-CN" altLang="en-US" dirty="0"/>
              <a:t>本章的主要目的</a:t>
            </a:r>
          </a:p>
          <a:p>
            <a:pPr marL="640080" lvl="1" indent="-237490" eaLnBrk="1" fontAlgn="auto" hangingPunct="1">
              <a:spcAft>
                <a:spcPts val="0"/>
              </a:spcAft>
              <a:buFont typeface="Wingdings 2" panose="05020102010507070707" pitchFamily="18" charset="2"/>
              <a:buChar char=""/>
              <a:defRPr/>
            </a:pPr>
            <a:r>
              <a:rPr lang="zh-CN" altLang="en-US" sz="2400" dirty="0"/>
              <a:t>描述如何建立原型，以及各种类型的原型</a:t>
            </a:r>
          </a:p>
          <a:p>
            <a:pPr marL="640080" lvl="1" indent="-237490" eaLnBrk="1" fontAlgn="auto" hangingPunct="1">
              <a:spcAft>
                <a:spcPts val="0"/>
              </a:spcAft>
              <a:buFont typeface="Wingdings 2" panose="05020102010507070707" pitchFamily="18" charset="2"/>
              <a:buChar char=""/>
              <a:defRPr/>
            </a:pPr>
            <a:r>
              <a:rPr lang="zh-CN" altLang="en-US" sz="2400" dirty="0"/>
              <a:t>理解如何建立简单原型</a:t>
            </a:r>
          </a:p>
          <a:p>
            <a:pPr marL="640080" lvl="1" indent="-237490" eaLnBrk="1" fontAlgn="auto" hangingPunct="1">
              <a:spcAft>
                <a:spcPts val="0"/>
              </a:spcAft>
              <a:buFont typeface="Wingdings 2" panose="05020102010507070707" pitchFamily="18" charset="2"/>
              <a:buChar char=""/>
              <a:defRPr/>
            </a:pPr>
            <a:r>
              <a:rPr lang="zh-CN" altLang="en-US" sz="2400" dirty="0"/>
              <a:t>学习设计概念模型及如何权衡折衷</a:t>
            </a:r>
          </a:p>
          <a:p>
            <a:pPr marL="640080" lvl="1" indent="-237490" eaLnBrk="1" fontAlgn="auto" hangingPunct="1">
              <a:spcAft>
                <a:spcPts val="0"/>
              </a:spcAft>
              <a:buFont typeface="Wingdings 2" panose="05020102010507070707" pitchFamily="18" charset="2"/>
              <a:buChar char=""/>
              <a:defRPr/>
            </a:pPr>
            <a:r>
              <a:rPr lang="zh-CN" altLang="en-US" sz="2400" dirty="0"/>
              <a:t>描述物理设计的各个方面</a:t>
            </a:r>
          </a:p>
          <a:p>
            <a:pPr marL="640080" lvl="1" indent="-237490" eaLnBrk="1" fontAlgn="auto" hangingPunct="1">
              <a:spcAft>
                <a:spcPts val="0"/>
              </a:spcAft>
              <a:buFont typeface="Wingdings 2" panose="05020102010507070707" pitchFamily="18" charset="2"/>
              <a:buChar char=""/>
              <a:defRPr/>
            </a:pPr>
            <a:r>
              <a:rPr lang="zh-CN" altLang="en-US" sz="2400" dirty="0"/>
              <a:t>解释如何将情节和原型用于概念设计</a:t>
            </a:r>
          </a:p>
          <a:p>
            <a:pPr marL="640080" lvl="1" indent="-237490" eaLnBrk="1" fontAlgn="auto" hangingPunct="1">
              <a:spcAft>
                <a:spcPts val="0"/>
              </a:spcAft>
              <a:buFont typeface="Wingdings 2" panose="05020102010507070707" pitchFamily="18" charset="2"/>
              <a:buChar char=""/>
              <a:defRPr/>
            </a:pPr>
            <a:r>
              <a:rPr lang="zh-CN" altLang="en-US" sz="2400" dirty="0"/>
              <a:t>讨论交互设计的标准、指南和规则</a:t>
            </a:r>
          </a:p>
          <a:p>
            <a:pPr marL="640080" lvl="1" indent="-237490" eaLnBrk="1" fontAlgn="auto" hangingPunct="1">
              <a:spcAft>
                <a:spcPts val="0"/>
              </a:spcAft>
              <a:buFont typeface="Wingdings 2" panose="05020102010507070707" pitchFamily="18" charset="2"/>
              <a:buChar char=""/>
              <a:defRPr/>
            </a:pPr>
            <a:r>
              <a:rPr lang="zh-CN" altLang="en-US" sz="2400" dirty="0"/>
              <a:t>介绍交互设计的各种支持工具</a:t>
            </a:r>
          </a:p>
        </p:txBody>
      </p:sp>
      <p:sp>
        <p:nvSpPr>
          <p:cNvPr id="14339" name="灯片编号占位符 3">
            <a:extLst>
              <a:ext uri="{FF2B5EF4-FFF2-40B4-BE49-F238E27FC236}">
                <a16:creationId xmlns:a16="http://schemas.microsoft.com/office/drawing/2014/main" id="{77079AAA-12F3-65E9-93C3-04B3216F4DD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CEAF4496-70BF-4AD1-BE26-745D5C907D7D}" type="slidenum">
              <a:rPr lang="en-US" altLang="zh-CN" sz="1200">
                <a:solidFill>
                  <a:srgbClr val="B5A788"/>
                </a:solidFill>
              </a:rPr>
              <a:pPr/>
              <a:t>4</a:t>
            </a:fld>
            <a:endParaRPr lang="en-US" altLang="zh-CN" sz="1200">
              <a:solidFill>
                <a:srgbClr val="B5A788"/>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B50807AE-BA35-5BDD-61A9-2A4A35DA6EB3}"/>
              </a:ext>
            </a:extLst>
          </p:cNvPr>
          <p:cNvSpPr>
            <a:spLocks noGrp="1" noChangeArrowheads="1"/>
          </p:cNvSpPr>
          <p:nvPr>
            <p:ph type="title"/>
          </p:nvPr>
        </p:nvSpPr>
        <p:spPr/>
        <p:txBody>
          <a:bodyPr/>
          <a:lstStyle/>
          <a:p>
            <a:pPr eaLnBrk="1" fontAlgn="auto" hangingPunct="1">
              <a:spcAft>
                <a:spcPts val="0"/>
              </a:spcAft>
              <a:defRPr/>
            </a:pPr>
            <a:r>
              <a:rPr lang="en-US" altLang="zh-CN">
                <a:solidFill>
                  <a:schemeClr val="tx2">
                    <a:satMod val="130000"/>
                  </a:schemeClr>
                </a:solidFill>
              </a:rPr>
              <a:t>8.3.2 </a:t>
            </a:r>
            <a:r>
              <a:rPr lang="zh-CN" altLang="en-US">
                <a:solidFill>
                  <a:schemeClr val="tx2">
                    <a:satMod val="130000"/>
                  </a:schemeClr>
                </a:solidFill>
              </a:rPr>
              <a:t>充实概念模型</a:t>
            </a:r>
          </a:p>
        </p:txBody>
      </p:sp>
      <p:sp>
        <p:nvSpPr>
          <p:cNvPr id="51202" name="Rectangle 3">
            <a:extLst>
              <a:ext uri="{FF2B5EF4-FFF2-40B4-BE49-F238E27FC236}">
                <a16:creationId xmlns:a16="http://schemas.microsoft.com/office/drawing/2014/main" id="{15F2B747-C2E9-4F32-941D-D05A58379C3C}"/>
              </a:ext>
            </a:extLst>
          </p:cNvPr>
          <p:cNvSpPr>
            <a:spLocks noGrp="1" noChangeArrowheads="1"/>
          </p:cNvSpPr>
          <p:nvPr>
            <p:ph idx="1"/>
          </p:nvPr>
        </p:nvSpPr>
        <p:spPr>
          <a:xfrm>
            <a:off x="857250" y="1447800"/>
            <a:ext cx="8286750" cy="4800600"/>
          </a:xfrm>
        </p:spPr>
        <p:txBody>
          <a:bodyPr/>
          <a:lstStyle/>
          <a:p>
            <a:pPr lvl="2" eaLnBrk="1" hangingPunct="1"/>
            <a:r>
              <a:rPr lang="zh-CN" altLang="en-US"/>
              <a:t>情节、用例和层次任务分析有助于解决任务分配问题</a:t>
            </a:r>
          </a:p>
          <a:p>
            <a:pPr lvl="2" eaLnBrk="1" hangingPunct="1"/>
            <a:r>
              <a:rPr lang="zh-CN" altLang="en-US"/>
              <a:t>另一问题：功能如何在</a:t>
            </a:r>
            <a:r>
              <a:rPr lang="zh-CN" altLang="en-US">
                <a:solidFill>
                  <a:srgbClr val="FF0000"/>
                </a:solidFill>
              </a:rPr>
              <a:t>软件</a:t>
            </a:r>
            <a:r>
              <a:rPr lang="zh-CN" altLang="en-US"/>
              <a:t>和</a:t>
            </a:r>
            <a:r>
              <a:rPr lang="zh-CN" altLang="en-US">
                <a:solidFill>
                  <a:srgbClr val="FF0000"/>
                </a:solidFill>
              </a:rPr>
              <a:t>硬件</a:t>
            </a:r>
            <a:r>
              <a:rPr lang="zh-CN" altLang="en-US"/>
              <a:t>之间分配</a:t>
            </a:r>
            <a:endParaRPr lang="en-US" altLang="zh-CN"/>
          </a:p>
          <a:p>
            <a:pPr lvl="2" eaLnBrk="1" hangingPunct="1">
              <a:buFont typeface="Wingdings 2" panose="05020102010507070707" pitchFamily="82" charset="2"/>
              <a:buNone/>
            </a:pPr>
            <a:endParaRPr lang="zh-CN" altLang="en-US"/>
          </a:p>
          <a:p>
            <a:pPr lvl="1" eaLnBrk="1" hangingPunct="1"/>
            <a:r>
              <a:rPr lang="zh-CN" altLang="en-US"/>
              <a:t>功能之间</a:t>
            </a:r>
            <a:r>
              <a:rPr lang="zh-CN" altLang="en-US">
                <a:solidFill>
                  <a:srgbClr val="FF0000"/>
                </a:solidFill>
              </a:rPr>
              <a:t>如何相互关联</a:t>
            </a:r>
          </a:p>
          <a:p>
            <a:pPr lvl="2" eaLnBrk="1" hangingPunct="1"/>
            <a:r>
              <a:rPr lang="zh-CN" altLang="en-US"/>
              <a:t>执行的顺序关系：</a:t>
            </a:r>
            <a:r>
              <a:rPr lang="zh-CN" altLang="en-US">
                <a:solidFill>
                  <a:srgbClr val="FF0000"/>
                </a:solidFill>
              </a:rPr>
              <a:t>串行</a:t>
            </a:r>
            <a:r>
              <a:rPr lang="zh-CN" altLang="en-US"/>
              <a:t>和</a:t>
            </a:r>
            <a:r>
              <a:rPr lang="zh-CN" altLang="en-US">
                <a:solidFill>
                  <a:srgbClr val="FF0000"/>
                </a:solidFill>
              </a:rPr>
              <a:t>并行</a:t>
            </a:r>
          </a:p>
          <a:p>
            <a:pPr lvl="2" eaLnBrk="1" hangingPunct="1"/>
            <a:r>
              <a:rPr lang="zh-CN" altLang="en-US"/>
              <a:t>串行：一个动作的完成限制或依赖另一个动作的完成</a:t>
            </a:r>
            <a:endParaRPr lang="en-US" altLang="zh-CN"/>
          </a:p>
          <a:p>
            <a:pPr lvl="2" eaLnBrk="1" hangingPunct="1"/>
            <a:r>
              <a:rPr lang="zh-CN" altLang="en-US"/>
              <a:t>并行：相同或类似的动作</a:t>
            </a:r>
          </a:p>
          <a:p>
            <a:pPr lvl="2" eaLnBrk="1" hangingPunct="1"/>
            <a:endParaRPr lang="zh-CN" altLang="en-US"/>
          </a:p>
          <a:p>
            <a:pPr lvl="2" eaLnBrk="1" hangingPunct="1"/>
            <a:r>
              <a:rPr lang="zh-CN" altLang="en-US">
                <a:solidFill>
                  <a:srgbClr val="FF0000"/>
                </a:solidFill>
              </a:rPr>
              <a:t>层次任务分析</a:t>
            </a:r>
            <a:r>
              <a:rPr lang="zh-CN" altLang="en-US"/>
              <a:t>有助于解决此类问题</a:t>
            </a:r>
          </a:p>
          <a:p>
            <a:pPr lvl="2" eaLnBrk="1" hangingPunct="1"/>
            <a:endParaRPr lang="en-US" altLang="zh-CN"/>
          </a:p>
        </p:txBody>
      </p:sp>
      <p:sp>
        <p:nvSpPr>
          <p:cNvPr id="51203" name="灯片编号占位符 3">
            <a:extLst>
              <a:ext uri="{FF2B5EF4-FFF2-40B4-BE49-F238E27FC236}">
                <a16:creationId xmlns:a16="http://schemas.microsoft.com/office/drawing/2014/main" id="{D244DF17-489B-793D-FE7B-5E88A798E7B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E2F26517-21F0-47B4-B33E-0389D29B348D}" type="slidenum">
              <a:rPr lang="en-US" altLang="zh-CN" sz="1200">
                <a:solidFill>
                  <a:srgbClr val="B5A788"/>
                </a:solidFill>
              </a:rPr>
              <a:pPr/>
              <a:t>40</a:t>
            </a:fld>
            <a:endParaRPr lang="en-US" altLang="zh-CN" sz="1200">
              <a:solidFill>
                <a:srgbClr val="B5A788"/>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452AFD82-79BD-E343-02A5-0F852086EE19}"/>
              </a:ext>
            </a:extLst>
          </p:cNvPr>
          <p:cNvSpPr>
            <a:spLocks noGrp="1" noChangeArrowheads="1"/>
          </p:cNvSpPr>
          <p:nvPr>
            <p:ph type="title"/>
          </p:nvPr>
        </p:nvSpPr>
        <p:spPr/>
        <p:txBody>
          <a:bodyPr/>
          <a:lstStyle/>
          <a:p>
            <a:pPr eaLnBrk="1" fontAlgn="auto" hangingPunct="1">
              <a:spcAft>
                <a:spcPts val="0"/>
              </a:spcAft>
              <a:defRPr/>
            </a:pPr>
            <a:r>
              <a:rPr lang="en-US" altLang="zh-CN">
                <a:solidFill>
                  <a:schemeClr val="tx2">
                    <a:satMod val="130000"/>
                  </a:schemeClr>
                </a:solidFill>
              </a:rPr>
              <a:t>8.3.2 </a:t>
            </a:r>
            <a:r>
              <a:rPr lang="zh-CN" altLang="en-US">
                <a:solidFill>
                  <a:schemeClr val="tx2">
                    <a:satMod val="130000"/>
                  </a:schemeClr>
                </a:solidFill>
              </a:rPr>
              <a:t>充实概念模型</a:t>
            </a:r>
          </a:p>
        </p:txBody>
      </p:sp>
      <p:sp>
        <p:nvSpPr>
          <p:cNvPr id="52226" name="Rectangle 3">
            <a:extLst>
              <a:ext uri="{FF2B5EF4-FFF2-40B4-BE49-F238E27FC236}">
                <a16:creationId xmlns:a16="http://schemas.microsoft.com/office/drawing/2014/main" id="{8166B9B8-327A-271C-287E-66AD18C179E4}"/>
              </a:ext>
            </a:extLst>
          </p:cNvPr>
          <p:cNvSpPr>
            <a:spLocks noGrp="1" noChangeArrowheads="1"/>
          </p:cNvSpPr>
          <p:nvPr>
            <p:ph idx="1"/>
          </p:nvPr>
        </p:nvSpPr>
        <p:spPr>
          <a:xfrm>
            <a:off x="685800" y="1617663"/>
            <a:ext cx="7772400" cy="5240337"/>
          </a:xfrm>
        </p:spPr>
        <p:txBody>
          <a:bodyPr/>
          <a:lstStyle/>
          <a:p>
            <a:pPr lvl="1" eaLnBrk="1" hangingPunct="1"/>
            <a:r>
              <a:rPr lang="zh-CN" altLang="en-US"/>
              <a:t>需要</a:t>
            </a:r>
            <a:r>
              <a:rPr lang="zh-CN" altLang="en-US">
                <a:solidFill>
                  <a:srgbClr val="FF0000"/>
                </a:solidFill>
              </a:rPr>
              <a:t>提供什么信息</a:t>
            </a:r>
          </a:p>
          <a:p>
            <a:pPr lvl="2" eaLnBrk="1" hangingPunct="1"/>
            <a:r>
              <a:rPr lang="zh-CN" altLang="en-US">
                <a:solidFill>
                  <a:srgbClr val="FF0000"/>
                </a:solidFill>
              </a:rPr>
              <a:t>数据需求</a:t>
            </a:r>
            <a:r>
              <a:rPr lang="zh-CN" altLang="en-US"/>
              <a:t>需要在概念模型中被满足</a:t>
            </a:r>
          </a:p>
          <a:p>
            <a:pPr lvl="3" eaLnBrk="1" hangingPunct="1">
              <a:buFont typeface="Wingdings 2" panose="05020102010507070707" pitchFamily="82" charset="2"/>
              <a:buNone/>
            </a:pPr>
            <a:endParaRPr lang="zh-CN" altLang="en-US" sz="1800"/>
          </a:p>
          <a:p>
            <a:pPr lvl="2" eaLnBrk="1" hangingPunct="1"/>
            <a:r>
              <a:rPr lang="zh-CN" altLang="en-US">
                <a:solidFill>
                  <a:srgbClr val="FF0000"/>
                </a:solidFill>
              </a:rPr>
              <a:t>数据结构的设计和显示</a:t>
            </a:r>
            <a:r>
              <a:rPr lang="zh-CN" altLang="en-US"/>
              <a:t>将在物理设计阶段考虑</a:t>
            </a:r>
          </a:p>
          <a:p>
            <a:pPr lvl="3" eaLnBrk="1" hangingPunct="1">
              <a:buFont typeface="Wingdings 2" panose="05020102010507070707" pitchFamily="82" charset="2"/>
              <a:buNone/>
            </a:pPr>
            <a:endParaRPr lang="zh-CN" altLang="en-US" sz="1800"/>
          </a:p>
          <a:p>
            <a:pPr lvl="2" eaLnBrk="1" hangingPunct="1"/>
            <a:r>
              <a:rPr lang="zh-CN" altLang="en-US"/>
              <a:t>例如：共享日历系统为参会者安排会议时间时</a:t>
            </a:r>
          </a:p>
          <a:p>
            <a:pPr lvl="3" eaLnBrk="1" hangingPunct="1"/>
            <a:r>
              <a:rPr lang="zh-CN" altLang="en-US" sz="1800"/>
              <a:t>名单、会议地点和时长等信息</a:t>
            </a:r>
          </a:p>
          <a:p>
            <a:pPr lvl="3" eaLnBrk="1" hangingPunct="1"/>
            <a:r>
              <a:rPr lang="zh-CN" altLang="en-US" sz="1800"/>
              <a:t>个人日程信息</a:t>
            </a:r>
            <a:endParaRPr lang="en-US" altLang="zh-CN" sz="1800"/>
          </a:p>
          <a:p>
            <a:pPr lvl="3" eaLnBrk="1" hangingPunct="1"/>
            <a:r>
              <a:rPr lang="zh-CN" altLang="en-US" sz="1800"/>
              <a:t>可能的的时间（前往会议地点）和地点等</a:t>
            </a:r>
          </a:p>
          <a:p>
            <a:pPr lvl="3" eaLnBrk="1" hangingPunct="1"/>
            <a:endParaRPr lang="en-US" altLang="zh-CN" sz="1800"/>
          </a:p>
        </p:txBody>
      </p:sp>
      <p:sp>
        <p:nvSpPr>
          <p:cNvPr id="52227" name="灯片编号占位符 3">
            <a:extLst>
              <a:ext uri="{FF2B5EF4-FFF2-40B4-BE49-F238E27FC236}">
                <a16:creationId xmlns:a16="http://schemas.microsoft.com/office/drawing/2014/main" id="{DD95A712-6349-BCE4-5218-CA8B30DEEC9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E27E80C1-2C47-49B8-8401-DA3BBF5C861F}" type="slidenum">
              <a:rPr lang="en-US" altLang="zh-CN" sz="1200">
                <a:solidFill>
                  <a:srgbClr val="B5A788"/>
                </a:solidFill>
              </a:rPr>
              <a:pPr/>
              <a:t>41</a:t>
            </a:fld>
            <a:endParaRPr lang="en-US" altLang="zh-CN" sz="1200">
              <a:solidFill>
                <a:srgbClr val="B5A788"/>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6BD55FF0-E4CE-F9A8-2463-9F7168B953C1}"/>
              </a:ext>
            </a:extLst>
          </p:cNvPr>
          <p:cNvSpPr>
            <a:spLocks noGrp="1" noChangeArrowheads="1"/>
          </p:cNvSpPr>
          <p:nvPr>
            <p:ph type="title"/>
          </p:nvPr>
        </p:nvSpPr>
        <p:spPr/>
        <p:txBody>
          <a:bodyPr/>
          <a:lstStyle/>
          <a:p>
            <a:pPr eaLnBrk="1" fontAlgn="auto" hangingPunct="1">
              <a:spcAft>
                <a:spcPts val="0"/>
              </a:spcAft>
              <a:defRPr/>
            </a:pPr>
            <a:r>
              <a:rPr lang="en-US" altLang="zh-CN" dirty="0">
                <a:solidFill>
                  <a:schemeClr val="tx2">
                    <a:satMod val="130000"/>
                  </a:schemeClr>
                </a:solidFill>
              </a:rPr>
              <a:t>8.3.3 </a:t>
            </a:r>
            <a:r>
              <a:rPr lang="zh-CN" altLang="en-US" dirty="0">
                <a:solidFill>
                  <a:schemeClr val="tx2">
                    <a:satMod val="130000"/>
                  </a:schemeClr>
                </a:solidFill>
              </a:rPr>
              <a:t>在概念设计中使用情节</a:t>
            </a:r>
          </a:p>
        </p:txBody>
      </p:sp>
      <p:sp>
        <p:nvSpPr>
          <p:cNvPr id="50179" name="Rectangle 3">
            <a:extLst>
              <a:ext uri="{FF2B5EF4-FFF2-40B4-BE49-F238E27FC236}">
                <a16:creationId xmlns:a16="http://schemas.microsoft.com/office/drawing/2014/main" id="{3CF01EAB-2A18-F8C4-B12D-76507ACC6993}"/>
              </a:ext>
            </a:extLst>
          </p:cNvPr>
          <p:cNvSpPr>
            <a:spLocks noGrp="1" noChangeArrowheads="1"/>
          </p:cNvSpPr>
          <p:nvPr>
            <p:ph idx="1"/>
          </p:nvPr>
        </p:nvSpPr>
        <p:spPr>
          <a:xfrm>
            <a:off x="1285875" y="1447800"/>
            <a:ext cx="7648575" cy="4981575"/>
          </a:xfrm>
        </p:spPr>
        <p:txBody>
          <a:bodyPr>
            <a:normAutofit fontScale="77500" lnSpcReduction="20000"/>
          </a:bodyPr>
          <a:lstStyle/>
          <a:p>
            <a:pPr marL="274320" indent="-274320" eaLnBrk="1" fontAlgn="auto" hangingPunct="1">
              <a:spcAft>
                <a:spcPts val="0"/>
              </a:spcAft>
              <a:buFont typeface="Wingdings 3" panose="05040102010807070707"/>
              <a:buChar char=""/>
              <a:defRPr/>
            </a:pPr>
            <a:r>
              <a:rPr lang="zh-CN" altLang="en-US" dirty="0"/>
              <a:t>情节：描述用户任务的活动</a:t>
            </a:r>
          </a:p>
          <a:p>
            <a:pPr marL="274320" indent="-274320" eaLnBrk="1" fontAlgn="auto" hangingPunct="1">
              <a:spcAft>
                <a:spcPts val="0"/>
              </a:spcAft>
              <a:buFont typeface="Wingdings 3" panose="05040102010807070707"/>
              <a:buChar char=""/>
              <a:defRPr/>
            </a:pPr>
            <a:r>
              <a:rPr lang="zh-CN" altLang="en-US" dirty="0"/>
              <a:t>概念设计中：用来描述</a:t>
            </a:r>
            <a:r>
              <a:rPr lang="zh-CN" altLang="en-US" dirty="0">
                <a:solidFill>
                  <a:srgbClr val="FF0000"/>
                </a:solidFill>
              </a:rPr>
              <a:t>建议</a:t>
            </a:r>
            <a:r>
              <a:rPr lang="zh-CN" altLang="en-US" dirty="0"/>
              <a:t>或</a:t>
            </a:r>
            <a:r>
              <a:rPr lang="zh-CN" altLang="en-US" dirty="0">
                <a:solidFill>
                  <a:srgbClr val="FF0000"/>
                </a:solidFill>
              </a:rPr>
              <a:t>想象</a:t>
            </a:r>
            <a:r>
              <a:rPr lang="zh-CN" altLang="en-US" dirty="0"/>
              <a:t>中的交互情形</a:t>
            </a:r>
          </a:p>
          <a:p>
            <a:pPr marL="548640" lvl="1" indent="-274320" eaLnBrk="1" fontAlgn="auto" hangingPunct="1">
              <a:spcAft>
                <a:spcPts val="0"/>
              </a:spcAft>
              <a:buClr>
                <a:schemeClr val="accent4"/>
              </a:buClr>
              <a:buFont typeface="Wingdings 3" panose="05040102010807070707"/>
              <a:buChar char=""/>
              <a:defRPr/>
            </a:pPr>
            <a:r>
              <a:rPr lang="zh-CN" altLang="en-US" dirty="0">
                <a:solidFill>
                  <a:schemeClr val="tx1">
                    <a:tint val="85000"/>
                  </a:schemeClr>
                </a:solidFill>
              </a:rPr>
              <a:t>设计参与者应当共同建立和检查使用产品的各种情节</a:t>
            </a:r>
            <a:endParaRPr lang="en-US" altLang="zh-CN" dirty="0">
              <a:solidFill>
                <a:schemeClr val="tx1">
                  <a:tint val="85000"/>
                </a:schemeClr>
              </a:solidFill>
            </a:endParaRPr>
          </a:p>
          <a:p>
            <a:pPr marL="548640" lvl="1" indent="-274320" eaLnBrk="1" fontAlgn="auto" hangingPunct="1">
              <a:spcAft>
                <a:spcPts val="0"/>
              </a:spcAft>
              <a:buClr>
                <a:schemeClr val="accent4"/>
              </a:buClr>
              <a:buFont typeface="Verdana" panose="020B0604030504040204" pitchFamily="34" charset="0"/>
              <a:buNone/>
              <a:defRPr/>
            </a:pPr>
            <a:endParaRPr lang="zh-CN" altLang="en-US" dirty="0">
              <a:solidFill>
                <a:schemeClr val="tx1">
                  <a:tint val="85000"/>
                </a:schemeClr>
              </a:solidFill>
            </a:endParaRPr>
          </a:p>
          <a:p>
            <a:pPr marL="274320" indent="-274320" eaLnBrk="1" fontAlgn="auto" hangingPunct="1">
              <a:spcAft>
                <a:spcPts val="0"/>
              </a:spcAft>
              <a:buFont typeface="Wingdings 3" panose="05040102010807070707"/>
              <a:buChar char=""/>
              <a:defRPr/>
            </a:pPr>
            <a:r>
              <a:rPr lang="zh-CN" altLang="en-US" dirty="0"/>
              <a:t>概念设计中情节的作用</a:t>
            </a:r>
          </a:p>
          <a:p>
            <a:pPr marL="548640" lvl="1" indent="-274320" eaLnBrk="1" fontAlgn="auto" hangingPunct="1">
              <a:spcAft>
                <a:spcPts val="0"/>
              </a:spcAft>
              <a:buClr>
                <a:schemeClr val="accent4"/>
              </a:buClr>
              <a:buFont typeface="Wingdings 3" panose="05040102010807070707"/>
              <a:buChar char=""/>
              <a:defRPr/>
            </a:pPr>
            <a:r>
              <a:rPr lang="zh-CN" altLang="en-US" dirty="0">
                <a:solidFill>
                  <a:schemeClr val="tx1">
                    <a:tint val="85000"/>
                  </a:schemeClr>
                </a:solidFill>
              </a:rPr>
              <a:t>作为总体设计的</a:t>
            </a:r>
            <a:r>
              <a:rPr lang="zh-CN" altLang="en-US" dirty="0">
                <a:solidFill>
                  <a:srgbClr val="FF0000"/>
                </a:solidFill>
              </a:rPr>
              <a:t>基础</a:t>
            </a:r>
          </a:p>
          <a:p>
            <a:pPr marL="548640" lvl="1" indent="-274320" eaLnBrk="1" fontAlgn="auto" hangingPunct="1">
              <a:spcAft>
                <a:spcPts val="0"/>
              </a:spcAft>
              <a:buClr>
                <a:schemeClr val="accent4"/>
              </a:buClr>
              <a:buFont typeface="Wingdings 3" panose="05040102010807070707"/>
              <a:buChar char=""/>
              <a:defRPr/>
            </a:pPr>
            <a:r>
              <a:rPr lang="zh-CN" altLang="en-US" dirty="0">
                <a:solidFill>
                  <a:schemeClr val="tx1">
                    <a:tint val="85000"/>
                  </a:schemeClr>
                </a:solidFill>
              </a:rPr>
              <a:t>作为</a:t>
            </a:r>
            <a:r>
              <a:rPr lang="zh-CN" altLang="en-US" dirty="0">
                <a:solidFill>
                  <a:srgbClr val="FF0000"/>
                </a:solidFill>
              </a:rPr>
              <a:t>设计成员</a:t>
            </a:r>
            <a:r>
              <a:rPr lang="zh-CN" altLang="en-US" dirty="0">
                <a:solidFill>
                  <a:schemeClr val="tx1">
                    <a:tint val="85000"/>
                  </a:schemeClr>
                </a:solidFill>
              </a:rPr>
              <a:t>之间的协调机制</a:t>
            </a:r>
          </a:p>
          <a:p>
            <a:pPr marL="548640" lvl="1" indent="-274320" eaLnBrk="1" fontAlgn="auto" hangingPunct="1">
              <a:spcAft>
                <a:spcPts val="0"/>
              </a:spcAft>
              <a:buClr>
                <a:schemeClr val="accent4"/>
              </a:buClr>
              <a:buFont typeface="Wingdings 3" panose="05040102010807070707"/>
              <a:buChar char=""/>
              <a:defRPr/>
            </a:pPr>
            <a:r>
              <a:rPr lang="zh-CN" altLang="en-US" dirty="0">
                <a:solidFill>
                  <a:schemeClr val="tx1">
                    <a:tint val="85000"/>
                  </a:schemeClr>
                </a:solidFill>
              </a:rPr>
              <a:t>作为</a:t>
            </a:r>
            <a:r>
              <a:rPr lang="zh-CN" altLang="en-US" dirty="0">
                <a:solidFill>
                  <a:srgbClr val="FF0000"/>
                </a:solidFill>
              </a:rPr>
              <a:t>跨学科小组通信</a:t>
            </a:r>
            <a:r>
              <a:rPr lang="zh-CN" altLang="en-US" dirty="0">
                <a:solidFill>
                  <a:schemeClr val="tx1">
                    <a:tint val="85000"/>
                  </a:schemeClr>
                </a:solidFill>
              </a:rPr>
              <a:t>协调的</a:t>
            </a:r>
            <a:r>
              <a:rPr lang="zh-CN" altLang="en-US" dirty="0">
                <a:solidFill>
                  <a:srgbClr val="FF0000"/>
                </a:solidFill>
              </a:rPr>
              <a:t>基础</a:t>
            </a:r>
            <a:endParaRPr lang="en-US" altLang="zh-CN" dirty="0">
              <a:solidFill>
                <a:srgbClr val="FF0000"/>
              </a:solidFill>
            </a:endParaRPr>
          </a:p>
          <a:p>
            <a:pPr marL="548640" lvl="1" indent="-274320" eaLnBrk="1" fontAlgn="auto" hangingPunct="1">
              <a:spcAft>
                <a:spcPts val="0"/>
              </a:spcAft>
              <a:buClr>
                <a:schemeClr val="accent4"/>
              </a:buClr>
              <a:buFont typeface="Wingdings 3" panose="05040102010807070707"/>
              <a:buChar char=""/>
              <a:defRPr/>
            </a:pPr>
            <a:r>
              <a:rPr lang="zh-CN" altLang="en-US" dirty="0">
                <a:solidFill>
                  <a:schemeClr val="tx1">
                    <a:tint val="85000"/>
                  </a:schemeClr>
                </a:solidFill>
              </a:rPr>
              <a:t>用于</a:t>
            </a:r>
            <a:r>
              <a:rPr lang="zh-CN" altLang="en-US" dirty="0">
                <a:solidFill>
                  <a:srgbClr val="FF0000"/>
                </a:solidFill>
              </a:rPr>
              <a:t>技术实现</a:t>
            </a:r>
            <a:endParaRPr lang="en-US" altLang="zh-CN" dirty="0">
              <a:solidFill>
                <a:srgbClr val="FF0000"/>
              </a:solidFill>
            </a:endParaRPr>
          </a:p>
          <a:p>
            <a:pPr marL="548640" lvl="1" indent="-274320" eaLnBrk="1" fontAlgn="auto" hangingPunct="1">
              <a:spcAft>
                <a:spcPts val="0"/>
              </a:spcAft>
              <a:buClr>
                <a:schemeClr val="accent4"/>
              </a:buClr>
              <a:buFont typeface="Verdana" panose="020B0604030504040204" pitchFamily="34" charset="0"/>
              <a:buNone/>
              <a:defRPr/>
            </a:pPr>
            <a:endParaRPr lang="zh-CN" altLang="en-US" dirty="0">
              <a:solidFill>
                <a:schemeClr val="tx1">
                  <a:tint val="85000"/>
                </a:schemeClr>
              </a:solidFill>
            </a:endParaRPr>
          </a:p>
          <a:p>
            <a:pPr marL="274320" indent="-274320" eaLnBrk="1" fontAlgn="auto" hangingPunct="1">
              <a:spcAft>
                <a:spcPts val="0"/>
              </a:spcAft>
              <a:buFont typeface="Wingdings 3" panose="05040102010807070707"/>
              <a:buChar char=""/>
              <a:defRPr/>
            </a:pPr>
            <a:r>
              <a:rPr lang="zh-CN" altLang="en-US" dirty="0"/>
              <a:t>从正反两个方面描述情节，以便全面探索设计方案</a:t>
            </a:r>
          </a:p>
          <a:p>
            <a:pPr marL="548640" lvl="1" indent="-274320" eaLnBrk="1" fontAlgn="auto" hangingPunct="1">
              <a:spcAft>
                <a:spcPts val="0"/>
              </a:spcAft>
              <a:buClr>
                <a:schemeClr val="accent4"/>
              </a:buClr>
              <a:buFont typeface="Wingdings 3" panose="05040102010807070707"/>
              <a:buChar char=""/>
              <a:defRPr/>
            </a:pPr>
            <a:r>
              <a:rPr lang="zh-CN" altLang="en-US" dirty="0">
                <a:solidFill>
                  <a:srgbClr val="FF0000"/>
                </a:solidFill>
              </a:rPr>
              <a:t>正面情节：</a:t>
            </a:r>
            <a:r>
              <a:rPr lang="zh-CN" altLang="en-US" dirty="0">
                <a:solidFill>
                  <a:schemeClr val="tx1">
                    <a:tint val="85000"/>
                  </a:schemeClr>
                </a:solidFill>
              </a:rPr>
              <a:t>描述了系统的潜在价值</a:t>
            </a:r>
          </a:p>
          <a:p>
            <a:pPr marL="548640" lvl="1" indent="-274320" eaLnBrk="1" fontAlgn="auto" hangingPunct="1">
              <a:spcAft>
                <a:spcPts val="0"/>
              </a:spcAft>
              <a:buClr>
                <a:schemeClr val="accent4"/>
              </a:buClr>
              <a:buFont typeface="Wingdings 3" panose="05040102010807070707"/>
              <a:buChar char=""/>
              <a:defRPr/>
            </a:pPr>
            <a:r>
              <a:rPr lang="zh-CN" altLang="en-US" dirty="0">
                <a:solidFill>
                  <a:srgbClr val="FF0000"/>
                </a:solidFill>
              </a:rPr>
              <a:t>负面情节：</a:t>
            </a:r>
            <a:r>
              <a:rPr lang="zh-CN" altLang="en-US" dirty="0">
                <a:solidFill>
                  <a:schemeClr val="tx1">
                    <a:tint val="85000"/>
                  </a:schemeClr>
                </a:solidFill>
              </a:rPr>
              <a:t>反映了可能存在的潜在问题</a:t>
            </a:r>
          </a:p>
        </p:txBody>
      </p:sp>
      <p:sp>
        <p:nvSpPr>
          <p:cNvPr id="53251" name="灯片编号占位符 3">
            <a:extLst>
              <a:ext uri="{FF2B5EF4-FFF2-40B4-BE49-F238E27FC236}">
                <a16:creationId xmlns:a16="http://schemas.microsoft.com/office/drawing/2014/main" id="{6E3F053B-79AD-8D77-412D-3A1F17F0DE1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C798F0EF-FC8C-4104-89A4-4DA273352058}" type="slidenum">
              <a:rPr lang="en-US" altLang="zh-CN" sz="1200">
                <a:solidFill>
                  <a:srgbClr val="B5A788"/>
                </a:solidFill>
              </a:rPr>
              <a:pPr/>
              <a:t>42</a:t>
            </a:fld>
            <a:endParaRPr lang="en-US" altLang="zh-CN" sz="1200">
              <a:solidFill>
                <a:srgbClr val="B5A788"/>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162714FB-F725-DC47-EB52-D7D591A61C44}"/>
              </a:ext>
            </a:extLst>
          </p:cNvPr>
          <p:cNvSpPr>
            <a:spLocks noGrp="1" noChangeArrowheads="1"/>
          </p:cNvSpPr>
          <p:nvPr>
            <p:ph type="title"/>
          </p:nvPr>
        </p:nvSpPr>
        <p:spPr/>
        <p:txBody>
          <a:bodyPr/>
          <a:lstStyle/>
          <a:p>
            <a:pPr eaLnBrk="1" fontAlgn="auto" hangingPunct="1">
              <a:spcAft>
                <a:spcPts val="0"/>
              </a:spcAft>
              <a:defRPr/>
            </a:pPr>
            <a:r>
              <a:rPr lang="en-US" altLang="zh-CN">
                <a:solidFill>
                  <a:schemeClr val="tx2">
                    <a:satMod val="130000"/>
                  </a:schemeClr>
                </a:solidFill>
              </a:rPr>
              <a:t>8.3.3 </a:t>
            </a:r>
            <a:r>
              <a:rPr lang="zh-CN" altLang="en-US">
                <a:solidFill>
                  <a:schemeClr val="tx2">
                    <a:satMod val="130000"/>
                  </a:schemeClr>
                </a:solidFill>
              </a:rPr>
              <a:t>在概念设计中使用情节</a:t>
            </a:r>
          </a:p>
        </p:txBody>
      </p:sp>
      <p:pic>
        <p:nvPicPr>
          <p:cNvPr id="54274" name="Picture 3">
            <a:extLst>
              <a:ext uri="{FF2B5EF4-FFF2-40B4-BE49-F238E27FC236}">
                <a16:creationId xmlns:a16="http://schemas.microsoft.com/office/drawing/2014/main" id="{8F4EC7E2-7969-D1B7-5010-C10BD3E72172}"/>
              </a:ext>
            </a:extLst>
          </p:cNvPr>
          <p:cNvPicPr>
            <a:picLocks noGrp="1" noChangeAspect="1" noChangeArrowheads="1"/>
          </p:cNvPicPr>
          <p:nvPr>
            <p:ph idx="1"/>
          </p:nvPr>
        </p:nvPicPr>
        <p:blipFill>
          <a:blip r:embed="rId2">
            <a:lum contrast="24000"/>
            <a:extLst>
              <a:ext uri="{28A0092B-C50C-407E-A947-70E740481C1C}">
                <a14:useLocalDpi xmlns:a14="http://schemas.microsoft.com/office/drawing/2010/main" val="0"/>
              </a:ext>
            </a:extLst>
          </a:blip>
          <a:srcRect/>
          <a:stretch>
            <a:fillRect/>
          </a:stretch>
        </p:blipFill>
        <p:spPr>
          <a:xfrm>
            <a:off x="1357313" y="1527175"/>
            <a:ext cx="7494587" cy="4545013"/>
          </a:xfrm>
        </p:spPr>
      </p:pic>
      <p:sp>
        <p:nvSpPr>
          <p:cNvPr id="54275" name="灯片编号占位符 3">
            <a:extLst>
              <a:ext uri="{FF2B5EF4-FFF2-40B4-BE49-F238E27FC236}">
                <a16:creationId xmlns:a16="http://schemas.microsoft.com/office/drawing/2014/main" id="{726862D0-720D-8EA5-ACFF-58811A988C0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A432BB68-68E8-430E-BB59-2857F0407D49}" type="slidenum">
              <a:rPr lang="en-US" altLang="zh-CN" sz="1200">
                <a:solidFill>
                  <a:srgbClr val="B5A788"/>
                </a:solidFill>
              </a:rPr>
              <a:pPr/>
              <a:t>43</a:t>
            </a:fld>
            <a:endParaRPr lang="en-US" altLang="zh-CN" sz="1200">
              <a:solidFill>
                <a:srgbClr val="B5A788"/>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DB8EE060-ED88-A5E7-21ED-96135E794706}"/>
              </a:ext>
            </a:extLst>
          </p:cNvPr>
          <p:cNvSpPr>
            <a:spLocks noGrp="1" noChangeArrowheads="1"/>
          </p:cNvSpPr>
          <p:nvPr>
            <p:ph type="title"/>
          </p:nvPr>
        </p:nvSpPr>
        <p:spPr/>
        <p:txBody>
          <a:bodyPr/>
          <a:lstStyle/>
          <a:p>
            <a:pPr eaLnBrk="1" fontAlgn="auto" hangingPunct="1">
              <a:spcAft>
                <a:spcPts val="0"/>
              </a:spcAft>
              <a:defRPr/>
            </a:pPr>
            <a:r>
              <a:rPr lang="en-US" altLang="zh-CN">
                <a:solidFill>
                  <a:schemeClr val="tx2">
                    <a:satMod val="130000"/>
                  </a:schemeClr>
                </a:solidFill>
              </a:rPr>
              <a:t>8.3.3 </a:t>
            </a:r>
            <a:r>
              <a:rPr lang="zh-CN" altLang="en-US">
                <a:solidFill>
                  <a:schemeClr val="tx2">
                    <a:satMod val="130000"/>
                  </a:schemeClr>
                </a:solidFill>
              </a:rPr>
              <a:t>在概念设计中使用情节</a:t>
            </a:r>
          </a:p>
        </p:txBody>
      </p:sp>
      <p:pic>
        <p:nvPicPr>
          <p:cNvPr id="55298" name="Picture 4">
            <a:extLst>
              <a:ext uri="{FF2B5EF4-FFF2-40B4-BE49-F238E27FC236}">
                <a16:creationId xmlns:a16="http://schemas.microsoft.com/office/drawing/2014/main" id="{5567694E-B265-441A-26F6-DA593785A08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98538" y="2071688"/>
            <a:ext cx="8002587" cy="3205162"/>
          </a:xfrm>
        </p:spPr>
      </p:pic>
      <p:sp>
        <p:nvSpPr>
          <p:cNvPr id="55299" name="灯片编号占位符 3">
            <a:extLst>
              <a:ext uri="{FF2B5EF4-FFF2-40B4-BE49-F238E27FC236}">
                <a16:creationId xmlns:a16="http://schemas.microsoft.com/office/drawing/2014/main" id="{418914E9-E9BB-865B-E47F-1BDA134438E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B2B171DF-1D25-46DA-9359-DE925AF865D4}" type="slidenum">
              <a:rPr lang="en-US" altLang="zh-CN" sz="1200">
                <a:solidFill>
                  <a:srgbClr val="B5A788"/>
                </a:solidFill>
              </a:rPr>
              <a:pPr/>
              <a:t>44</a:t>
            </a:fld>
            <a:endParaRPr lang="en-US" altLang="zh-CN" sz="1200">
              <a:solidFill>
                <a:srgbClr val="B5A788"/>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19F6101A-5DB6-B762-79D7-1E20A568C7B8}"/>
              </a:ext>
            </a:extLst>
          </p:cNvPr>
          <p:cNvSpPr>
            <a:spLocks noGrp="1" noChangeArrowheads="1"/>
          </p:cNvSpPr>
          <p:nvPr>
            <p:ph type="title"/>
          </p:nvPr>
        </p:nvSpPr>
        <p:spPr/>
        <p:txBody>
          <a:bodyPr/>
          <a:lstStyle/>
          <a:p>
            <a:pPr eaLnBrk="1" fontAlgn="auto" hangingPunct="1">
              <a:spcAft>
                <a:spcPts val="0"/>
              </a:spcAft>
              <a:defRPr/>
            </a:pPr>
            <a:r>
              <a:rPr lang="en-US" altLang="zh-CN">
                <a:solidFill>
                  <a:schemeClr val="tx2">
                    <a:satMod val="130000"/>
                  </a:schemeClr>
                </a:solidFill>
              </a:rPr>
              <a:t>8.3.3 </a:t>
            </a:r>
            <a:r>
              <a:rPr lang="zh-CN" altLang="en-US">
                <a:solidFill>
                  <a:schemeClr val="tx2">
                    <a:satMod val="130000"/>
                  </a:schemeClr>
                </a:solidFill>
              </a:rPr>
              <a:t>在概念设计中使用情节</a:t>
            </a:r>
          </a:p>
        </p:txBody>
      </p:sp>
      <p:pic>
        <p:nvPicPr>
          <p:cNvPr id="56322" name="Picture 4">
            <a:extLst>
              <a:ext uri="{FF2B5EF4-FFF2-40B4-BE49-F238E27FC236}">
                <a16:creationId xmlns:a16="http://schemas.microsoft.com/office/drawing/2014/main" id="{8C4BB845-A87F-F5C4-05E9-1E7F73DE53C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79450" y="1500188"/>
            <a:ext cx="8250238" cy="4252912"/>
          </a:xfrm>
        </p:spPr>
      </p:pic>
      <p:sp>
        <p:nvSpPr>
          <p:cNvPr id="56323" name="灯片编号占位符 3">
            <a:extLst>
              <a:ext uri="{FF2B5EF4-FFF2-40B4-BE49-F238E27FC236}">
                <a16:creationId xmlns:a16="http://schemas.microsoft.com/office/drawing/2014/main" id="{05F92664-50A8-7A8A-5B10-9B77D7EEC17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3589FEE6-E4A7-4D2E-BEDF-A112F554328A}" type="slidenum">
              <a:rPr lang="en-US" altLang="zh-CN" sz="1200">
                <a:solidFill>
                  <a:srgbClr val="B5A788"/>
                </a:solidFill>
              </a:rPr>
              <a:pPr/>
              <a:t>45</a:t>
            </a:fld>
            <a:endParaRPr lang="en-US" altLang="zh-CN" sz="1200">
              <a:solidFill>
                <a:srgbClr val="B5A788"/>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11885D53-FD2E-FC6C-4BC0-518C3D73B569}"/>
              </a:ext>
            </a:extLst>
          </p:cNvPr>
          <p:cNvSpPr>
            <a:spLocks noGrp="1" noChangeArrowheads="1"/>
          </p:cNvSpPr>
          <p:nvPr>
            <p:ph type="title"/>
          </p:nvPr>
        </p:nvSpPr>
        <p:spPr/>
        <p:txBody>
          <a:bodyPr/>
          <a:lstStyle/>
          <a:p>
            <a:pPr eaLnBrk="1" fontAlgn="auto" hangingPunct="1">
              <a:spcAft>
                <a:spcPts val="0"/>
              </a:spcAft>
              <a:defRPr/>
            </a:pPr>
            <a:r>
              <a:rPr lang="en-US" altLang="zh-CN">
                <a:solidFill>
                  <a:schemeClr val="tx2">
                    <a:satMod val="130000"/>
                  </a:schemeClr>
                </a:solidFill>
              </a:rPr>
              <a:t>8.3.3 </a:t>
            </a:r>
            <a:r>
              <a:rPr lang="zh-CN" altLang="en-US">
                <a:solidFill>
                  <a:schemeClr val="tx2">
                    <a:satMod val="130000"/>
                  </a:schemeClr>
                </a:solidFill>
              </a:rPr>
              <a:t>在概念设计中使用情节</a:t>
            </a:r>
          </a:p>
        </p:txBody>
      </p:sp>
      <p:pic>
        <p:nvPicPr>
          <p:cNvPr id="57346" name="Picture 3">
            <a:extLst>
              <a:ext uri="{FF2B5EF4-FFF2-40B4-BE49-F238E27FC236}">
                <a16:creationId xmlns:a16="http://schemas.microsoft.com/office/drawing/2014/main" id="{CC22E31C-0B2C-7853-81FB-FD9A28516E9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84225" y="2060575"/>
            <a:ext cx="8216900" cy="2725738"/>
          </a:xfrm>
        </p:spPr>
      </p:pic>
      <p:sp>
        <p:nvSpPr>
          <p:cNvPr id="57347" name="灯片编号占位符 3">
            <a:extLst>
              <a:ext uri="{FF2B5EF4-FFF2-40B4-BE49-F238E27FC236}">
                <a16:creationId xmlns:a16="http://schemas.microsoft.com/office/drawing/2014/main" id="{4168A2CB-32DA-5183-96C4-A48343AA19C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8D84603B-20F6-4D1A-87FA-782B15EB9E9E}" type="slidenum">
              <a:rPr lang="en-US" altLang="zh-CN" sz="1200">
                <a:solidFill>
                  <a:srgbClr val="B5A788"/>
                </a:solidFill>
              </a:rPr>
              <a:pPr/>
              <a:t>46</a:t>
            </a:fld>
            <a:endParaRPr lang="en-US" altLang="zh-CN" sz="1200">
              <a:solidFill>
                <a:srgbClr val="B5A788"/>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879CD7E7-E22A-9EA3-081D-8ACA77986638}"/>
              </a:ext>
            </a:extLst>
          </p:cNvPr>
          <p:cNvSpPr>
            <a:spLocks noGrp="1" noChangeArrowheads="1"/>
          </p:cNvSpPr>
          <p:nvPr>
            <p:ph type="title"/>
          </p:nvPr>
        </p:nvSpPr>
        <p:spPr/>
        <p:txBody>
          <a:bodyPr/>
          <a:lstStyle/>
          <a:p>
            <a:pPr eaLnBrk="1" fontAlgn="auto" hangingPunct="1">
              <a:spcAft>
                <a:spcPts val="0"/>
              </a:spcAft>
              <a:defRPr/>
            </a:pPr>
            <a:r>
              <a:rPr lang="en-US" altLang="zh-CN">
                <a:solidFill>
                  <a:schemeClr val="tx2">
                    <a:satMod val="130000"/>
                  </a:schemeClr>
                </a:solidFill>
              </a:rPr>
              <a:t>8.3.4 </a:t>
            </a:r>
            <a:r>
              <a:rPr lang="zh-CN" altLang="en-US">
                <a:solidFill>
                  <a:schemeClr val="tx2">
                    <a:satMod val="130000"/>
                  </a:schemeClr>
                </a:solidFill>
              </a:rPr>
              <a:t>在概念设计中使用原型</a:t>
            </a:r>
          </a:p>
        </p:txBody>
      </p:sp>
      <p:sp>
        <p:nvSpPr>
          <p:cNvPr id="59395" name="Rectangle 3">
            <a:extLst>
              <a:ext uri="{FF2B5EF4-FFF2-40B4-BE49-F238E27FC236}">
                <a16:creationId xmlns:a16="http://schemas.microsoft.com/office/drawing/2014/main" id="{5CFE5533-4972-4CBE-CB01-F2542ED84FBC}"/>
              </a:ext>
            </a:extLst>
          </p:cNvPr>
          <p:cNvSpPr>
            <a:spLocks noGrp="1" noChangeArrowheads="1"/>
          </p:cNvSpPr>
          <p:nvPr>
            <p:ph idx="1"/>
          </p:nvPr>
        </p:nvSpPr>
        <p:spPr>
          <a:xfrm>
            <a:off x="1071563" y="1357313"/>
            <a:ext cx="7929562" cy="5410200"/>
          </a:xfrm>
        </p:spPr>
        <p:txBody>
          <a:bodyPr>
            <a:normAutofit fontScale="85000" lnSpcReduction="10000"/>
          </a:bodyPr>
          <a:lstStyle/>
          <a:p>
            <a:pPr marL="365760" indent="-283210" eaLnBrk="1" fontAlgn="auto" hangingPunct="1">
              <a:spcAft>
                <a:spcPts val="0"/>
              </a:spcAft>
              <a:buFont typeface="Wingdings 2" panose="05020102010507070707"/>
              <a:buChar char=""/>
              <a:defRPr/>
            </a:pPr>
            <a:r>
              <a:rPr lang="zh-CN" altLang="en-US" dirty="0"/>
              <a:t>建立原型旨在</a:t>
            </a:r>
            <a:r>
              <a:rPr lang="zh-CN" altLang="en-US" dirty="0">
                <a:solidFill>
                  <a:srgbClr val="FF0000"/>
                </a:solidFill>
              </a:rPr>
              <a:t>评估设计思想</a:t>
            </a:r>
          </a:p>
          <a:p>
            <a:pPr marL="640080" lvl="1" indent="-237490" eaLnBrk="1" fontAlgn="auto" hangingPunct="1">
              <a:spcAft>
                <a:spcPts val="0"/>
              </a:spcAft>
              <a:buFont typeface="Verdana" panose="020B0604030504040204"/>
              <a:buChar char="◦"/>
              <a:defRPr/>
            </a:pPr>
            <a:r>
              <a:rPr lang="zh-CN" altLang="en-US" dirty="0"/>
              <a:t>原型应能让用户</a:t>
            </a:r>
            <a:r>
              <a:rPr lang="zh-CN" altLang="en-US" dirty="0">
                <a:solidFill>
                  <a:srgbClr val="FF0000"/>
                </a:solidFill>
              </a:rPr>
              <a:t>体验</a:t>
            </a:r>
            <a:r>
              <a:rPr lang="zh-CN" altLang="en-US" dirty="0"/>
              <a:t>到产品将如何支持他们的任务</a:t>
            </a:r>
          </a:p>
          <a:p>
            <a:pPr marL="640080" lvl="1" indent="-237490" eaLnBrk="1" fontAlgn="auto" hangingPunct="1">
              <a:spcAft>
                <a:spcPts val="0"/>
              </a:spcAft>
              <a:buFont typeface="Verdana" panose="020B0604030504040204" pitchFamily="34" charset="0"/>
              <a:buNone/>
              <a:defRPr/>
            </a:pPr>
            <a:endParaRPr lang="zh-CN" altLang="en-US" dirty="0"/>
          </a:p>
          <a:p>
            <a:pPr marL="365760" indent="-283210" eaLnBrk="1" fontAlgn="auto" hangingPunct="1">
              <a:spcAft>
                <a:spcPts val="0"/>
              </a:spcAft>
              <a:buFont typeface="Wingdings 2" panose="05020102010507070707"/>
              <a:buChar char=""/>
              <a:defRPr/>
            </a:pPr>
            <a:r>
              <a:rPr lang="zh-CN" altLang="en-US" dirty="0"/>
              <a:t>评估时，原型用于</a:t>
            </a:r>
            <a:r>
              <a:rPr lang="zh-CN" altLang="en-US" dirty="0">
                <a:solidFill>
                  <a:srgbClr val="FF0000"/>
                </a:solidFill>
              </a:rPr>
              <a:t>收集</a:t>
            </a:r>
            <a:r>
              <a:rPr lang="zh-CN" altLang="en-US" dirty="0"/>
              <a:t>来自于参与者的</a:t>
            </a:r>
            <a:r>
              <a:rPr lang="zh-CN" altLang="en-US" dirty="0">
                <a:solidFill>
                  <a:srgbClr val="FF0000"/>
                </a:solidFill>
              </a:rPr>
              <a:t>反馈</a:t>
            </a:r>
            <a:r>
              <a:rPr lang="zh-CN" altLang="en-US" dirty="0"/>
              <a:t>，也用来说明某种决策在</a:t>
            </a:r>
            <a:r>
              <a:rPr lang="zh-CN" altLang="en-US" dirty="0">
                <a:solidFill>
                  <a:srgbClr val="FF0000"/>
                </a:solidFill>
              </a:rPr>
              <a:t>技术</a:t>
            </a:r>
            <a:r>
              <a:rPr lang="zh-CN" altLang="en-US" dirty="0"/>
              <a:t>上的</a:t>
            </a:r>
            <a:r>
              <a:rPr lang="zh-CN" altLang="en-US" dirty="0">
                <a:solidFill>
                  <a:srgbClr val="FF0000"/>
                </a:solidFill>
              </a:rPr>
              <a:t>可行性</a:t>
            </a:r>
            <a:endParaRPr lang="en-US" altLang="zh-CN" dirty="0">
              <a:solidFill>
                <a:srgbClr val="FF0000"/>
              </a:solidFill>
            </a:endParaRPr>
          </a:p>
          <a:p>
            <a:pPr marL="365760" indent="-283210" eaLnBrk="1" fontAlgn="auto" hangingPunct="1">
              <a:spcAft>
                <a:spcPts val="0"/>
              </a:spcAft>
              <a:buFont typeface="Wingdings 2" panose="05020102010507070707" pitchFamily="18" charset="2"/>
              <a:buNone/>
              <a:defRPr/>
            </a:pPr>
            <a:endParaRPr lang="zh-CN" altLang="en-US" dirty="0"/>
          </a:p>
          <a:p>
            <a:pPr marL="365760" indent="-283210" eaLnBrk="1" fontAlgn="auto" hangingPunct="1">
              <a:spcAft>
                <a:spcPts val="0"/>
              </a:spcAft>
              <a:buFont typeface="Wingdings 2" panose="05020102010507070707"/>
              <a:buChar char=""/>
              <a:defRPr/>
            </a:pPr>
            <a:r>
              <a:rPr lang="zh-CN" altLang="en-US" dirty="0">
                <a:solidFill>
                  <a:srgbClr val="FF0000"/>
                </a:solidFill>
              </a:rPr>
              <a:t>不同开发迭代阶段</a:t>
            </a:r>
            <a:r>
              <a:rPr lang="zh-CN" altLang="en-US" dirty="0"/>
              <a:t>，需要使用</a:t>
            </a:r>
            <a:r>
              <a:rPr lang="zh-CN" altLang="en-US" dirty="0">
                <a:solidFill>
                  <a:srgbClr val="FF0000"/>
                </a:solidFill>
              </a:rPr>
              <a:t>不同类型的原型</a:t>
            </a:r>
          </a:p>
          <a:p>
            <a:pPr marL="640080" lvl="1" indent="-237490" eaLnBrk="1" fontAlgn="auto" hangingPunct="1">
              <a:spcAft>
                <a:spcPts val="0"/>
              </a:spcAft>
              <a:buFont typeface="Verdana" panose="020B0604030504040204"/>
              <a:buChar char="◦"/>
              <a:defRPr/>
            </a:pPr>
            <a:r>
              <a:rPr lang="zh-CN" altLang="en-US" dirty="0">
                <a:solidFill>
                  <a:srgbClr val="FF0000"/>
                </a:solidFill>
              </a:rPr>
              <a:t>低保真</a:t>
            </a:r>
            <a:r>
              <a:rPr lang="zh-CN" altLang="en-US" dirty="0"/>
              <a:t>原型（如纸模、卡片等）通常适应于</a:t>
            </a:r>
            <a:r>
              <a:rPr lang="zh-CN" altLang="en-US" dirty="0">
                <a:solidFill>
                  <a:srgbClr val="FF0000"/>
                </a:solidFill>
              </a:rPr>
              <a:t>早期概念设计</a:t>
            </a:r>
          </a:p>
          <a:p>
            <a:pPr marL="640080" lvl="1" indent="-237490" eaLnBrk="1" fontAlgn="auto" hangingPunct="1">
              <a:spcAft>
                <a:spcPts val="0"/>
              </a:spcAft>
              <a:buFont typeface="Verdana" panose="020B0604030504040204"/>
              <a:buChar char="◦"/>
              <a:defRPr/>
            </a:pPr>
            <a:r>
              <a:rPr lang="zh-CN" altLang="en-US" dirty="0">
                <a:solidFill>
                  <a:srgbClr val="FF0000"/>
                </a:solidFill>
              </a:rPr>
              <a:t>高保真</a:t>
            </a:r>
            <a:r>
              <a:rPr lang="zh-CN" altLang="en-US" dirty="0"/>
              <a:t>原型（如可执行软件）则适用于</a:t>
            </a:r>
            <a:r>
              <a:rPr lang="zh-CN" altLang="en-US" dirty="0">
                <a:solidFill>
                  <a:srgbClr val="FF0000"/>
                </a:solidFill>
              </a:rPr>
              <a:t>设计后期</a:t>
            </a:r>
            <a:endParaRPr lang="en-US" altLang="zh-CN" dirty="0">
              <a:solidFill>
                <a:srgbClr val="FF0000"/>
              </a:solidFill>
            </a:endParaRPr>
          </a:p>
          <a:p>
            <a:pPr marL="640080" lvl="1" indent="-237490" eaLnBrk="1" fontAlgn="auto" hangingPunct="1">
              <a:spcAft>
                <a:spcPts val="0"/>
              </a:spcAft>
              <a:buFont typeface="Verdana" panose="020B0604030504040204" pitchFamily="34" charset="0"/>
              <a:buNone/>
              <a:defRPr/>
            </a:pPr>
            <a:endParaRPr lang="zh-CN" altLang="en-US" dirty="0">
              <a:solidFill>
                <a:srgbClr val="FF0000"/>
              </a:solidFill>
            </a:endParaRPr>
          </a:p>
          <a:p>
            <a:pPr marL="365760" indent="-283210" eaLnBrk="1" fontAlgn="auto" hangingPunct="1">
              <a:spcAft>
                <a:spcPts val="0"/>
              </a:spcAft>
              <a:buFont typeface="Wingdings 2" panose="05020102010507070707"/>
              <a:buChar char=""/>
              <a:defRPr/>
            </a:pPr>
            <a:r>
              <a:rPr lang="zh-CN" altLang="en-US" dirty="0"/>
              <a:t>如果目标是让用户接受产品，则需要开发高保真原型</a:t>
            </a:r>
          </a:p>
        </p:txBody>
      </p:sp>
      <p:sp>
        <p:nvSpPr>
          <p:cNvPr id="58371" name="灯片编号占位符 3">
            <a:extLst>
              <a:ext uri="{FF2B5EF4-FFF2-40B4-BE49-F238E27FC236}">
                <a16:creationId xmlns:a16="http://schemas.microsoft.com/office/drawing/2014/main" id="{B8612D8C-0368-AC72-A266-77898FF1467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3368EB8E-573E-4405-9802-ED253079C29E}" type="slidenum">
              <a:rPr lang="en-US" altLang="zh-CN" sz="1200">
                <a:solidFill>
                  <a:srgbClr val="B5A788"/>
                </a:solidFill>
              </a:rPr>
              <a:pPr/>
              <a:t>47</a:t>
            </a:fld>
            <a:endParaRPr lang="en-US" altLang="zh-CN" sz="1200">
              <a:solidFill>
                <a:srgbClr val="B5A788"/>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CC234B10-5370-16D2-04EC-821F278C77C5}"/>
              </a:ext>
            </a:extLst>
          </p:cNvPr>
          <p:cNvSpPr>
            <a:spLocks noGrp="1" noChangeArrowheads="1"/>
          </p:cNvSpPr>
          <p:nvPr>
            <p:ph type="title"/>
          </p:nvPr>
        </p:nvSpPr>
        <p:spPr/>
        <p:txBody>
          <a:bodyPr/>
          <a:lstStyle/>
          <a:p>
            <a:pPr eaLnBrk="1" fontAlgn="auto" hangingPunct="1">
              <a:spcAft>
                <a:spcPts val="0"/>
              </a:spcAft>
              <a:defRPr/>
            </a:pPr>
            <a:endParaRPr lang="zh-CN" altLang="zh-CN">
              <a:solidFill>
                <a:schemeClr val="tx2">
                  <a:satMod val="130000"/>
                </a:schemeClr>
              </a:solidFill>
            </a:endParaRPr>
          </a:p>
        </p:txBody>
      </p:sp>
      <p:sp>
        <p:nvSpPr>
          <p:cNvPr id="60419" name="Rectangle 3">
            <a:extLst>
              <a:ext uri="{FF2B5EF4-FFF2-40B4-BE49-F238E27FC236}">
                <a16:creationId xmlns:a16="http://schemas.microsoft.com/office/drawing/2014/main" id="{DB5B72C1-88CF-98FF-0F12-0506FFAD47A0}"/>
              </a:ext>
            </a:extLst>
          </p:cNvPr>
          <p:cNvSpPr>
            <a:spLocks noGrp="1" noChangeArrowheads="1"/>
          </p:cNvSpPr>
          <p:nvPr>
            <p:ph idx="1"/>
          </p:nvPr>
        </p:nvSpPr>
        <p:spPr>
          <a:xfrm>
            <a:off x="1071563" y="1447800"/>
            <a:ext cx="7862887" cy="4800600"/>
          </a:xfrm>
        </p:spPr>
        <p:txBody>
          <a:bodyPr>
            <a:normAutofit fontScale="92500" lnSpcReduction="10000"/>
          </a:bodyPr>
          <a:lstStyle/>
          <a:p>
            <a:pPr marL="365760" indent="-283210" eaLnBrk="1" fontAlgn="auto" hangingPunct="1">
              <a:spcAft>
                <a:spcPts val="0"/>
              </a:spcAft>
              <a:buFont typeface="Wingdings 2" panose="05020102010507070707"/>
              <a:buChar char=""/>
              <a:defRPr/>
            </a:pPr>
            <a:r>
              <a:rPr lang="zh-CN" altLang="en-US" dirty="0"/>
              <a:t>例如：共享日历系统的卡片式原型</a:t>
            </a:r>
          </a:p>
          <a:p>
            <a:pPr marL="640080" lvl="1" indent="-237490" eaLnBrk="1" fontAlgn="auto" hangingPunct="1">
              <a:spcAft>
                <a:spcPts val="0"/>
              </a:spcAft>
              <a:buFont typeface="Verdana" panose="020B0604030504040204"/>
              <a:buChar char="◦"/>
              <a:defRPr/>
            </a:pPr>
            <a:r>
              <a:rPr lang="zh-CN" altLang="en-US" dirty="0"/>
              <a:t>旨在测试会议安排的</a:t>
            </a:r>
            <a:r>
              <a:rPr lang="zh-CN" altLang="en-US" dirty="0">
                <a:solidFill>
                  <a:srgbClr val="FF0000"/>
                </a:solidFill>
              </a:rPr>
              <a:t>任务流</a:t>
            </a:r>
            <a:r>
              <a:rPr lang="zh-CN" altLang="en-US" dirty="0"/>
              <a:t>和</a:t>
            </a:r>
            <a:r>
              <a:rPr lang="zh-CN" altLang="en-US" dirty="0">
                <a:solidFill>
                  <a:srgbClr val="FF0000"/>
                </a:solidFill>
              </a:rPr>
              <a:t>信息需求</a:t>
            </a:r>
            <a:r>
              <a:rPr lang="zh-CN" altLang="en-US" dirty="0"/>
              <a:t>是否合理</a:t>
            </a:r>
          </a:p>
          <a:p>
            <a:pPr marL="640080" lvl="1" indent="-237490" eaLnBrk="1" fontAlgn="auto" hangingPunct="1">
              <a:spcAft>
                <a:spcPts val="0"/>
              </a:spcAft>
              <a:buFont typeface="Verdana" panose="020B0604030504040204"/>
              <a:buChar char="◦"/>
              <a:defRPr/>
            </a:pPr>
            <a:endParaRPr lang="zh-CN" altLang="en-US" dirty="0"/>
          </a:p>
          <a:p>
            <a:pPr marL="640080" lvl="1" indent="-237490" eaLnBrk="1" fontAlgn="auto" hangingPunct="1">
              <a:spcAft>
                <a:spcPts val="0"/>
              </a:spcAft>
              <a:buFont typeface="Verdana" panose="020B0604030504040204"/>
              <a:buChar char="◦"/>
              <a:defRPr/>
            </a:pPr>
            <a:r>
              <a:rPr lang="zh-CN" altLang="en-US" dirty="0"/>
              <a:t>共享日程表中有关自动会议安排的基本用例</a:t>
            </a:r>
          </a:p>
          <a:p>
            <a:pPr marL="640080" lvl="1" indent="-237490" eaLnBrk="1" fontAlgn="auto" hangingPunct="1">
              <a:spcAft>
                <a:spcPts val="0"/>
              </a:spcAft>
              <a:buFontTx/>
              <a:buNone/>
              <a:defRPr/>
            </a:pPr>
            <a:r>
              <a:rPr lang="zh-CN" altLang="en-US" sz="1900" dirty="0"/>
              <a:t>会议安排</a:t>
            </a:r>
            <a:r>
              <a:rPr lang="zh-CN" altLang="en-US" dirty="0"/>
              <a:t>	</a:t>
            </a:r>
          </a:p>
          <a:p>
            <a:pPr marL="640080" lvl="1" indent="-237490" eaLnBrk="1" fontAlgn="auto" hangingPunct="1">
              <a:spcAft>
                <a:spcPts val="0"/>
              </a:spcAft>
              <a:buFontTx/>
              <a:buNone/>
              <a:defRPr/>
            </a:pPr>
            <a:r>
              <a:rPr lang="zh-CN" altLang="en-US" sz="1900" dirty="0"/>
              <a:t>用户意图			系统响应</a:t>
            </a:r>
          </a:p>
          <a:p>
            <a:pPr marL="640080" lvl="1" indent="-237490" eaLnBrk="1" fontAlgn="auto" hangingPunct="1">
              <a:spcAft>
                <a:spcPts val="0"/>
              </a:spcAft>
              <a:buFontTx/>
              <a:buNone/>
              <a:defRPr/>
            </a:pPr>
            <a:r>
              <a:rPr lang="zh-CN" altLang="en-US" sz="1900" dirty="0"/>
              <a:t>安排会议</a:t>
            </a:r>
          </a:p>
          <a:p>
            <a:pPr marL="640080" lvl="1" indent="-237490" eaLnBrk="1" fontAlgn="auto" hangingPunct="1">
              <a:spcAft>
                <a:spcPts val="0"/>
              </a:spcAft>
              <a:buFontTx/>
              <a:buNone/>
              <a:defRPr/>
            </a:pPr>
            <a:r>
              <a:rPr lang="zh-CN" altLang="en-US" sz="1900" dirty="0"/>
              <a:t>					要求确定参与者及会议限制</a:t>
            </a:r>
          </a:p>
          <a:p>
            <a:pPr marL="640080" lvl="1" indent="-237490" eaLnBrk="1" fontAlgn="auto" hangingPunct="1">
              <a:spcAft>
                <a:spcPts val="0"/>
              </a:spcAft>
              <a:buFontTx/>
              <a:buNone/>
              <a:defRPr/>
            </a:pPr>
            <a:r>
              <a:rPr lang="zh-CN" altLang="en-US" sz="1900" dirty="0"/>
              <a:t>确定参与者及限制</a:t>
            </a:r>
          </a:p>
          <a:p>
            <a:pPr marL="640080" lvl="1" indent="-237490" eaLnBrk="1" fontAlgn="auto" hangingPunct="1">
              <a:spcAft>
                <a:spcPts val="0"/>
              </a:spcAft>
              <a:buFontTx/>
              <a:buNone/>
              <a:defRPr/>
            </a:pPr>
            <a:r>
              <a:rPr lang="zh-CN" altLang="en-US" sz="1900" dirty="0"/>
              <a:t>					建议可能的会议时间</a:t>
            </a:r>
          </a:p>
          <a:p>
            <a:pPr marL="640080" lvl="1" indent="-237490" eaLnBrk="1" fontAlgn="auto" hangingPunct="1">
              <a:spcAft>
                <a:spcPts val="0"/>
              </a:spcAft>
              <a:buFontTx/>
              <a:buNone/>
              <a:defRPr/>
            </a:pPr>
            <a:r>
              <a:rPr lang="zh-CN" altLang="en-US" sz="1900" dirty="0"/>
              <a:t>选择会议时间</a:t>
            </a:r>
          </a:p>
          <a:p>
            <a:pPr marL="640080" lvl="1" indent="-237490" eaLnBrk="1" fontAlgn="auto" hangingPunct="1">
              <a:spcAft>
                <a:spcPts val="0"/>
              </a:spcAft>
              <a:buFontTx/>
              <a:buNone/>
              <a:defRPr/>
            </a:pPr>
            <a:r>
              <a:rPr lang="zh-CN" altLang="en-US" sz="1900" dirty="0"/>
              <a:t>					预约会议</a:t>
            </a:r>
            <a:endParaRPr lang="zh-CN" altLang="en-US" dirty="0"/>
          </a:p>
        </p:txBody>
      </p:sp>
      <p:sp>
        <p:nvSpPr>
          <p:cNvPr id="59395" name="灯片编号占位符 3">
            <a:extLst>
              <a:ext uri="{FF2B5EF4-FFF2-40B4-BE49-F238E27FC236}">
                <a16:creationId xmlns:a16="http://schemas.microsoft.com/office/drawing/2014/main" id="{6B93AC4C-3558-E00A-ADDF-220B38D75F2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D099C09C-2F52-41A5-8C5C-C1192F481A5D}" type="slidenum">
              <a:rPr lang="en-US" altLang="zh-CN" sz="1200">
                <a:solidFill>
                  <a:srgbClr val="B5A788"/>
                </a:solidFill>
              </a:rPr>
              <a:pPr/>
              <a:t>48</a:t>
            </a:fld>
            <a:endParaRPr lang="en-US" altLang="zh-CN" sz="1200">
              <a:solidFill>
                <a:srgbClr val="B5A788"/>
              </a:solidFill>
            </a:endParaRPr>
          </a:p>
        </p:txBody>
      </p:sp>
      <p:cxnSp>
        <p:nvCxnSpPr>
          <p:cNvPr id="6" name="直接连接符 5">
            <a:extLst>
              <a:ext uri="{FF2B5EF4-FFF2-40B4-BE49-F238E27FC236}">
                <a16:creationId xmlns:a16="http://schemas.microsoft.com/office/drawing/2014/main" id="{167A76D5-C66F-1AE4-9CE5-C551723DED43}"/>
              </a:ext>
            </a:extLst>
          </p:cNvPr>
          <p:cNvCxnSpPr/>
          <p:nvPr/>
        </p:nvCxnSpPr>
        <p:spPr>
          <a:xfrm>
            <a:off x="1500188" y="4000500"/>
            <a:ext cx="6357937"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a:extLst>
              <a:ext uri="{FF2B5EF4-FFF2-40B4-BE49-F238E27FC236}">
                <a16:creationId xmlns:a16="http://schemas.microsoft.com/office/drawing/2014/main" id="{F427491E-34FE-F69A-EFDC-FB1BF554C4FD}"/>
              </a:ext>
            </a:extLst>
          </p:cNvPr>
          <p:cNvSpPr>
            <a:spLocks noGrp="1" noChangeArrowheads="1"/>
          </p:cNvSpPr>
          <p:nvPr>
            <p:ph type="title"/>
          </p:nvPr>
        </p:nvSpPr>
        <p:spPr/>
        <p:txBody>
          <a:bodyPr/>
          <a:lstStyle/>
          <a:p>
            <a:pPr eaLnBrk="1" fontAlgn="auto" hangingPunct="1">
              <a:spcAft>
                <a:spcPts val="0"/>
              </a:spcAft>
              <a:defRPr/>
            </a:pPr>
            <a:r>
              <a:rPr lang="en-US" altLang="zh-CN">
                <a:solidFill>
                  <a:schemeClr val="tx2">
                    <a:satMod val="130000"/>
                  </a:schemeClr>
                </a:solidFill>
              </a:rPr>
              <a:t>8.3.4 </a:t>
            </a:r>
            <a:r>
              <a:rPr lang="zh-CN" altLang="en-US">
                <a:solidFill>
                  <a:schemeClr val="tx2">
                    <a:satMod val="130000"/>
                  </a:schemeClr>
                </a:solidFill>
              </a:rPr>
              <a:t>在概念设计中使用原型</a:t>
            </a:r>
          </a:p>
        </p:txBody>
      </p:sp>
      <p:sp>
        <p:nvSpPr>
          <p:cNvPr id="60418" name="Rectangle 3">
            <a:extLst>
              <a:ext uri="{FF2B5EF4-FFF2-40B4-BE49-F238E27FC236}">
                <a16:creationId xmlns:a16="http://schemas.microsoft.com/office/drawing/2014/main" id="{503EB864-B5A4-DC58-D3EE-A6532F7AB70D}"/>
              </a:ext>
            </a:extLst>
          </p:cNvPr>
          <p:cNvSpPr>
            <a:spLocks noGrp="1" noChangeArrowheads="1"/>
          </p:cNvSpPr>
          <p:nvPr>
            <p:ph idx="1"/>
          </p:nvPr>
        </p:nvSpPr>
        <p:spPr>
          <a:xfrm>
            <a:off x="1071563" y="1447800"/>
            <a:ext cx="7862887" cy="4800600"/>
          </a:xfrm>
        </p:spPr>
        <p:txBody>
          <a:bodyPr/>
          <a:lstStyle/>
          <a:p>
            <a:pPr lvl="1" eaLnBrk="1" hangingPunct="1"/>
            <a:r>
              <a:rPr lang="zh-CN" altLang="en-US"/>
              <a:t>第一张卡片：系统询问用户信息，以查找合适的会议时间</a:t>
            </a:r>
          </a:p>
        </p:txBody>
      </p:sp>
      <p:sp>
        <p:nvSpPr>
          <p:cNvPr id="60419" name="灯片编号占位符 3">
            <a:extLst>
              <a:ext uri="{FF2B5EF4-FFF2-40B4-BE49-F238E27FC236}">
                <a16:creationId xmlns:a16="http://schemas.microsoft.com/office/drawing/2014/main" id="{AB627307-1420-CFB1-3DD8-DF117B9C3CD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2F73045C-40DA-48BC-94FE-F5C0E752FB41}" type="slidenum">
              <a:rPr lang="en-US" altLang="zh-CN" sz="1200">
                <a:solidFill>
                  <a:srgbClr val="B5A788"/>
                </a:solidFill>
              </a:rPr>
              <a:pPr/>
              <a:t>49</a:t>
            </a:fld>
            <a:endParaRPr lang="en-US" altLang="zh-CN" sz="1200">
              <a:solidFill>
                <a:srgbClr val="B5A788"/>
              </a:solidFill>
            </a:endParaRPr>
          </a:p>
        </p:txBody>
      </p:sp>
      <p:graphicFrame>
        <p:nvGraphicFramePr>
          <p:cNvPr id="60420" name="Object 10">
            <a:extLst>
              <a:ext uri="{FF2B5EF4-FFF2-40B4-BE49-F238E27FC236}">
                <a16:creationId xmlns:a16="http://schemas.microsoft.com/office/drawing/2014/main" id="{AFD2BEC3-E895-1976-B21F-C48A446602AA}"/>
              </a:ext>
            </a:extLst>
          </p:cNvPr>
          <p:cNvGraphicFramePr>
            <a:graphicFrameLocks/>
          </p:cNvGraphicFramePr>
          <p:nvPr/>
        </p:nvGraphicFramePr>
        <p:xfrm>
          <a:off x="1673225" y="2647950"/>
          <a:ext cx="5797550" cy="3638550"/>
        </p:xfrm>
        <a:graphic>
          <a:graphicData uri="http://schemas.openxmlformats.org/presentationml/2006/ole">
            <mc:AlternateContent xmlns:mc="http://schemas.openxmlformats.org/markup-compatibility/2006">
              <mc:Choice xmlns:v="urn:schemas-microsoft-com:vml" Requires="v">
                <p:oleObj r:id="rId2" imgW="6858360" imgH="4307400" progId="Visio.Drawing.11">
                  <p:embed/>
                </p:oleObj>
              </mc:Choice>
              <mc:Fallback>
                <p:oleObj r:id="rId2" imgW="6858360" imgH="4307400" progId="Visio.Drawing.11">
                  <p:embed/>
                  <p:pic>
                    <p:nvPicPr>
                      <p:cNvPr id="0" name="Object 1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225" y="2647950"/>
                        <a:ext cx="5797550" cy="36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07DDBAF9-5EF1-FB0E-71CB-13204C6BA8C6}"/>
              </a:ext>
            </a:extLst>
          </p:cNvPr>
          <p:cNvSpPr>
            <a:spLocks noGrp="1" noChangeArrowheads="1"/>
          </p:cNvSpPr>
          <p:nvPr>
            <p:ph type="title"/>
          </p:nvPr>
        </p:nvSpPr>
        <p:spPr/>
        <p:txBody>
          <a:bodyPr/>
          <a:lstStyle/>
          <a:p>
            <a:pPr eaLnBrk="1" fontAlgn="auto" hangingPunct="1">
              <a:spcAft>
                <a:spcPts val="0"/>
              </a:spcAft>
              <a:defRPr/>
            </a:pPr>
            <a:r>
              <a:rPr lang="en-US" altLang="zh-CN">
                <a:solidFill>
                  <a:schemeClr val="tx2">
                    <a:satMod val="130000"/>
                  </a:schemeClr>
                </a:solidFill>
              </a:rPr>
              <a:t>8.2 </a:t>
            </a:r>
            <a:r>
              <a:rPr lang="zh-CN" altLang="en-US">
                <a:solidFill>
                  <a:schemeClr val="tx2">
                    <a:satMod val="130000"/>
                  </a:schemeClr>
                </a:solidFill>
              </a:rPr>
              <a:t>建立和构造原型</a:t>
            </a:r>
          </a:p>
        </p:txBody>
      </p:sp>
      <p:sp>
        <p:nvSpPr>
          <p:cNvPr id="15362" name="Rectangle 3">
            <a:extLst>
              <a:ext uri="{FF2B5EF4-FFF2-40B4-BE49-F238E27FC236}">
                <a16:creationId xmlns:a16="http://schemas.microsoft.com/office/drawing/2014/main" id="{3BCCE67C-2157-FC65-2352-4164C9B54464}"/>
              </a:ext>
            </a:extLst>
          </p:cNvPr>
          <p:cNvSpPr>
            <a:spLocks noGrp="1" noChangeArrowheads="1"/>
          </p:cNvSpPr>
          <p:nvPr>
            <p:ph idx="1"/>
          </p:nvPr>
        </p:nvSpPr>
        <p:spPr>
          <a:xfrm>
            <a:off x="1000125" y="1447800"/>
            <a:ext cx="8072438" cy="4800600"/>
          </a:xfrm>
        </p:spPr>
        <p:txBody>
          <a:bodyPr/>
          <a:lstStyle/>
          <a:p>
            <a:pPr eaLnBrk="1" hangingPunct="1"/>
            <a:r>
              <a:rPr lang="zh-CN" altLang="en-US"/>
              <a:t>用户需要和技术之间是一个</a:t>
            </a:r>
            <a:r>
              <a:rPr lang="zh-CN" altLang="en-US">
                <a:solidFill>
                  <a:srgbClr val="FF0000"/>
                </a:solidFill>
              </a:rPr>
              <a:t>鸡和蛋的问题</a:t>
            </a:r>
          </a:p>
          <a:p>
            <a:pPr lvl="1" eaLnBrk="1" hangingPunct="1"/>
            <a:r>
              <a:rPr lang="zh-CN" altLang="en-US"/>
              <a:t>用户对产品的理解建立在</a:t>
            </a:r>
            <a:r>
              <a:rPr lang="zh-CN" altLang="en-US">
                <a:solidFill>
                  <a:srgbClr val="FF0000"/>
                </a:solidFill>
              </a:rPr>
              <a:t>与该产品交互</a:t>
            </a:r>
            <a:r>
              <a:rPr lang="zh-CN" altLang="en-US"/>
              <a:t>的基础上</a:t>
            </a:r>
          </a:p>
          <a:p>
            <a:pPr lvl="1" eaLnBrk="1" hangingPunct="1"/>
            <a:r>
              <a:rPr lang="zh-CN" altLang="en-US"/>
              <a:t>用户只有在熟悉后，才能</a:t>
            </a:r>
            <a:r>
              <a:rPr lang="zh-CN" altLang="en-US">
                <a:solidFill>
                  <a:srgbClr val="FF0000"/>
                </a:solidFill>
              </a:rPr>
              <a:t>评价</a:t>
            </a:r>
            <a:r>
              <a:rPr lang="zh-CN" altLang="en-US"/>
              <a:t>是否需要，及</a:t>
            </a:r>
            <a:r>
              <a:rPr lang="zh-CN" altLang="en-US">
                <a:solidFill>
                  <a:srgbClr val="FF0000"/>
                </a:solidFill>
              </a:rPr>
              <a:t>进一步</a:t>
            </a:r>
            <a:r>
              <a:rPr lang="zh-CN" altLang="en-US"/>
              <a:t>的需要</a:t>
            </a:r>
          </a:p>
          <a:p>
            <a:pPr lvl="1" eaLnBrk="1" hangingPunct="1"/>
            <a:r>
              <a:rPr lang="zh-CN" altLang="en-US"/>
              <a:t>构造最终产品需要大量资源</a:t>
            </a:r>
          </a:p>
          <a:p>
            <a:pPr lvl="1" eaLnBrk="1" hangingPunct="1"/>
            <a:r>
              <a:rPr lang="zh-CN" altLang="en-US">
                <a:solidFill>
                  <a:srgbClr val="FF0000"/>
                </a:solidFill>
              </a:rPr>
              <a:t>原型化</a:t>
            </a:r>
            <a:r>
              <a:rPr lang="zh-CN" altLang="en-US"/>
              <a:t>是</a:t>
            </a:r>
            <a:r>
              <a:rPr lang="zh-CN" altLang="en-US">
                <a:solidFill>
                  <a:srgbClr val="FF0000"/>
                </a:solidFill>
              </a:rPr>
              <a:t>用户理解技术</a:t>
            </a:r>
            <a:r>
              <a:rPr lang="zh-CN" altLang="en-US"/>
              <a:t>的有效方法</a:t>
            </a:r>
            <a:endParaRPr lang="en-US" altLang="zh-CN"/>
          </a:p>
          <a:p>
            <a:pPr lvl="1" eaLnBrk="1" hangingPunct="1"/>
            <a:endParaRPr lang="zh-CN" altLang="en-US"/>
          </a:p>
          <a:p>
            <a:pPr eaLnBrk="1" hangingPunct="1"/>
            <a:r>
              <a:rPr lang="zh-CN" altLang="en-US"/>
              <a:t>因此，需要</a:t>
            </a:r>
            <a:r>
              <a:rPr lang="zh-CN" altLang="en-US">
                <a:solidFill>
                  <a:srgbClr val="0070C0"/>
                </a:solidFill>
              </a:rPr>
              <a:t>建立原型来测试概念设计</a:t>
            </a:r>
          </a:p>
        </p:txBody>
      </p:sp>
      <p:sp>
        <p:nvSpPr>
          <p:cNvPr id="15363" name="灯片编号占位符 3">
            <a:extLst>
              <a:ext uri="{FF2B5EF4-FFF2-40B4-BE49-F238E27FC236}">
                <a16:creationId xmlns:a16="http://schemas.microsoft.com/office/drawing/2014/main" id="{8D37E7DA-A02E-533F-511B-03119127842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DFAD11C2-F6DD-4529-BBDC-28342307F9FC}" type="slidenum">
              <a:rPr lang="en-US" altLang="zh-CN" sz="1200">
                <a:solidFill>
                  <a:srgbClr val="B5A788"/>
                </a:solidFill>
              </a:rPr>
              <a:pPr/>
              <a:t>5</a:t>
            </a:fld>
            <a:endParaRPr lang="en-US" altLang="zh-CN" sz="1200">
              <a:solidFill>
                <a:srgbClr val="B5A788"/>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a:extLst>
              <a:ext uri="{FF2B5EF4-FFF2-40B4-BE49-F238E27FC236}">
                <a16:creationId xmlns:a16="http://schemas.microsoft.com/office/drawing/2014/main" id="{CA007224-78C3-A14E-4DB5-A93871B476B2}"/>
              </a:ext>
            </a:extLst>
          </p:cNvPr>
          <p:cNvSpPr>
            <a:spLocks noGrp="1" noChangeArrowheads="1"/>
          </p:cNvSpPr>
          <p:nvPr>
            <p:ph type="title"/>
          </p:nvPr>
        </p:nvSpPr>
        <p:spPr/>
        <p:txBody>
          <a:bodyPr/>
          <a:lstStyle/>
          <a:p>
            <a:pPr eaLnBrk="1" fontAlgn="auto" hangingPunct="1">
              <a:spcAft>
                <a:spcPts val="0"/>
              </a:spcAft>
              <a:defRPr/>
            </a:pPr>
            <a:r>
              <a:rPr lang="en-US" altLang="zh-CN">
                <a:solidFill>
                  <a:schemeClr val="tx2">
                    <a:satMod val="130000"/>
                  </a:schemeClr>
                </a:solidFill>
              </a:rPr>
              <a:t>8.3.4 </a:t>
            </a:r>
            <a:r>
              <a:rPr lang="zh-CN" altLang="en-US">
                <a:solidFill>
                  <a:schemeClr val="tx2">
                    <a:satMod val="130000"/>
                  </a:schemeClr>
                </a:solidFill>
              </a:rPr>
              <a:t>在概念设计中使用原型</a:t>
            </a:r>
          </a:p>
        </p:txBody>
      </p:sp>
      <p:sp>
        <p:nvSpPr>
          <p:cNvPr id="61442" name="Rectangle 3">
            <a:extLst>
              <a:ext uri="{FF2B5EF4-FFF2-40B4-BE49-F238E27FC236}">
                <a16:creationId xmlns:a16="http://schemas.microsoft.com/office/drawing/2014/main" id="{8C372EAB-34CA-3C2D-EC49-9B7B535213C4}"/>
              </a:ext>
            </a:extLst>
          </p:cNvPr>
          <p:cNvSpPr>
            <a:spLocks noGrp="1" noChangeArrowheads="1"/>
          </p:cNvSpPr>
          <p:nvPr>
            <p:ph idx="1"/>
          </p:nvPr>
        </p:nvSpPr>
        <p:spPr>
          <a:xfrm>
            <a:off x="1143000" y="1447800"/>
            <a:ext cx="7791450" cy="4800600"/>
          </a:xfrm>
        </p:spPr>
        <p:txBody>
          <a:bodyPr/>
          <a:lstStyle/>
          <a:p>
            <a:pPr lvl="1" eaLnBrk="1" hangingPunct="1"/>
            <a:r>
              <a:rPr lang="zh-CN" altLang="en-US"/>
              <a:t>第二张卡片：系统在所示的区域内显示结果</a:t>
            </a:r>
          </a:p>
        </p:txBody>
      </p:sp>
      <p:sp>
        <p:nvSpPr>
          <p:cNvPr id="61443" name="灯片编号占位符 3">
            <a:extLst>
              <a:ext uri="{FF2B5EF4-FFF2-40B4-BE49-F238E27FC236}">
                <a16:creationId xmlns:a16="http://schemas.microsoft.com/office/drawing/2014/main" id="{CE2C34D6-A2EA-19B5-13FE-796843BF4B2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30AEED04-6683-4B36-BAC5-ACC895270461}" type="slidenum">
              <a:rPr lang="en-US" altLang="zh-CN" sz="1200">
                <a:solidFill>
                  <a:srgbClr val="B5A788"/>
                </a:solidFill>
              </a:rPr>
              <a:pPr/>
              <a:t>50</a:t>
            </a:fld>
            <a:endParaRPr lang="en-US" altLang="zh-CN" sz="1200">
              <a:solidFill>
                <a:srgbClr val="B5A788"/>
              </a:solidFill>
            </a:endParaRPr>
          </a:p>
        </p:txBody>
      </p:sp>
      <p:graphicFrame>
        <p:nvGraphicFramePr>
          <p:cNvPr id="61444" name="Object 6">
            <a:extLst>
              <a:ext uri="{FF2B5EF4-FFF2-40B4-BE49-F238E27FC236}">
                <a16:creationId xmlns:a16="http://schemas.microsoft.com/office/drawing/2014/main" id="{9ABC36C1-E8A2-0FD8-5419-486F0D692639}"/>
              </a:ext>
            </a:extLst>
          </p:cNvPr>
          <p:cNvGraphicFramePr>
            <a:graphicFrameLocks/>
          </p:cNvGraphicFramePr>
          <p:nvPr/>
        </p:nvGraphicFramePr>
        <p:xfrm>
          <a:off x="1857375" y="2357438"/>
          <a:ext cx="5822950" cy="3638550"/>
        </p:xfrm>
        <a:graphic>
          <a:graphicData uri="http://schemas.openxmlformats.org/presentationml/2006/ole">
            <mc:AlternateContent xmlns:mc="http://schemas.openxmlformats.org/markup-compatibility/2006">
              <mc:Choice xmlns:v="urn:schemas-microsoft-com:vml" Requires="v">
                <p:oleObj r:id="rId2" imgW="5659560" imgH="3535560" progId="Visio.Drawing.11">
                  <p:embed/>
                </p:oleObj>
              </mc:Choice>
              <mc:Fallback>
                <p:oleObj r:id="rId2" imgW="5659560" imgH="3535560" progId="Visio.Drawing.11">
                  <p:embed/>
                  <p:pic>
                    <p:nvPicPr>
                      <p:cNvPr id="0" name="Object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375" y="2357438"/>
                        <a:ext cx="5822950" cy="36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a:extLst>
              <a:ext uri="{FF2B5EF4-FFF2-40B4-BE49-F238E27FC236}">
                <a16:creationId xmlns:a16="http://schemas.microsoft.com/office/drawing/2014/main" id="{961B09A2-C960-054D-D3B3-C9FB58026FE5}"/>
              </a:ext>
            </a:extLst>
          </p:cNvPr>
          <p:cNvSpPr>
            <a:spLocks noGrp="1" noChangeArrowheads="1"/>
          </p:cNvSpPr>
          <p:nvPr>
            <p:ph type="title"/>
          </p:nvPr>
        </p:nvSpPr>
        <p:spPr/>
        <p:txBody>
          <a:bodyPr/>
          <a:lstStyle/>
          <a:p>
            <a:pPr eaLnBrk="1" fontAlgn="auto" hangingPunct="1">
              <a:spcAft>
                <a:spcPts val="0"/>
              </a:spcAft>
              <a:defRPr/>
            </a:pPr>
            <a:r>
              <a:rPr lang="en-US" altLang="zh-CN">
                <a:solidFill>
                  <a:schemeClr val="tx2">
                    <a:satMod val="130000"/>
                  </a:schemeClr>
                </a:solidFill>
              </a:rPr>
              <a:t>8.3.4 </a:t>
            </a:r>
            <a:r>
              <a:rPr lang="zh-CN" altLang="en-US">
                <a:solidFill>
                  <a:schemeClr val="tx2">
                    <a:satMod val="130000"/>
                  </a:schemeClr>
                </a:solidFill>
              </a:rPr>
              <a:t>在概念设计中使用原型</a:t>
            </a:r>
          </a:p>
        </p:txBody>
      </p:sp>
      <p:sp>
        <p:nvSpPr>
          <p:cNvPr id="62466" name="Rectangle 3">
            <a:extLst>
              <a:ext uri="{FF2B5EF4-FFF2-40B4-BE49-F238E27FC236}">
                <a16:creationId xmlns:a16="http://schemas.microsoft.com/office/drawing/2014/main" id="{74BDA5CC-508E-D2A3-8606-17F01DC454C8}"/>
              </a:ext>
            </a:extLst>
          </p:cNvPr>
          <p:cNvSpPr>
            <a:spLocks noGrp="1" noChangeArrowheads="1"/>
          </p:cNvSpPr>
          <p:nvPr>
            <p:ph idx="1"/>
          </p:nvPr>
        </p:nvSpPr>
        <p:spPr>
          <a:xfrm>
            <a:off x="1071563" y="1447800"/>
            <a:ext cx="7862887" cy="4800600"/>
          </a:xfrm>
        </p:spPr>
        <p:txBody>
          <a:bodyPr/>
          <a:lstStyle/>
          <a:p>
            <a:pPr lvl="1" eaLnBrk="1" hangingPunct="1"/>
            <a:r>
              <a:rPr lang="zh-CN" altLang="en-US"/>
              <a:t>第三张卡片：用户在选择后的三个可能选项</a:t>
            </a:r>
          </a:p>
        </p:txBody>
      </p:sp>
      <p:sp>
        <p:nvSpPr>
          <p:cNvPr id="62467" name="灯片编号占位符 3">
            <a:extLst>
              <a:ext uri="{FF2B5EF4-FFF2-40B4-BE49-F238E27FC236}">
                <a16:creationId xmlns:a16="http://schemas.microsoft.com/office/drawing/2014/main" id="{ACDBC5EE-509E-3E1E-C3CB-C2A13475F8A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BA4A1CB4-3612-4693-BB77-331590A9097E}" type="slidenum">
              <a:rPr lang="en-US" altLang="zh-CN" sz="1200">
                <a:solidFill>
                  <a:srgbClr val="B5A788"/>
                </a:solidFill>
              </a:rPr>
              <a:pPr/>
              <a:t>51</a:t>
            </a:fld>
            <a:endParaRPr lang="en-US" altLang="zh-CN" sz="1200">
              <a:solidFill>
                <a:srgbClr val="B5A788"/>
              </a:solidFill>
            </a:endParaRPr>
          </a:p>
        </p:txBody>
      </p:sp>
      <p:graphicFrame>
        <p:nvGraphicFramePr>
          <p:cNvPr id="62468" name="Object 6">
            <a:extLst>
              <a:ext uri="{FF2B5EF4-FFF2-40B4-BE49-F238E27FC236}">
                <a16:creationId xmlns:a16="http://schemas.microsoft.com/office/drawing/2014/main" id="{41D083DB-7188-B096-F8B3-3715B8C84644}"/>
              </a:ext>
            </a:extLst>
          </p:cNvPr>
          <p:cNvGraphicFramePr>
            <a:graphicFrameLocks/>
          </p:cNvGraphicFramePr>
          <p:nvPr/>
        </p:nvGraphicFramePr>
        <p:xfrm>
          <a:off x="2143125" y="2357438"/>
          <a:ext cx="5822950" cy="3638550"/>
        </p:xfrm>
        <a:graphic>
          <a:graphicData uri="http://schemas.openxmlformats.org/presentationml/2006/ole">
            <mc:AlternateContent xmlns:mc="http://schemas.openxmlformats.org/markup-compatibility/2006">
              <mc:Choice xmlns:v="urn:schemas-microsoft-com:vml" Requires="v">
                <p:oleObj r:id="rId2" imgW="5672880" imgH="3544200" progId="Visio.Drawing.11">
                  <p:embed/>
                </p:oleObj>
              </mc:Choice>
              <mc:Fallback>
                <p:oleObj r:id="rId2" imgW="5672880" imgH="3544200" progId="Visio.Drawing.11">
                  <p:embed/>
                  <p:pic>
                    <p:nvPicPr>
                      <p:cNvPr id="0" name="Object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125" y="2357438"/>
                        <a:ext cx="5822950" cy="36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A6A9838B-6629-8EA0-A4DB-2B53E3BED19B}"/>
              </a:ext>
            </a:extLst>
          </p:cNvPr>
          <p:cNvSpPr>
            <a:spLocks noGrp="1" noChangeArrowheads="1"/>
          </p:cNvSpPr>
          <p:nvPr>
            <p:ph type="title"/>
          </p:nvPr>
        </p:nvSpPr>
        <p:spPr/>
        <p:txBody>
          <a:bodyPr/>
          <a:lstStyle/>
          <a:p>
            <a:pPr eaLnBrk="1" fontAlgn="auto" hangingPunct="1">
              <a:spcAft>
                <a:spcPts val="0"/>
              </a:spcAft>
              <a:defRPr/>
            </a:pPr>
            <a:r>
              <a:rPr lang="en-US" altLang="zh-CN">
                <a:solidFill>
                  <a:schemeClr val="tx2">
                    <a:satMod val="130000"/>
                  </a:schemeClr>
                </a:solidFill>
              </a:rPr>
              <a:t>8.3.4 </a:t>
            </a:r>
            <a:r>
              <a:rPr lang="zh-CN" altLang="en-US">
                <a:solidFill>
                  <a:schemeClr val="tx2">
                    <a:satMod val="130000"/>
                  </a:schemeClr>
                </a:solidFill>
              </a:rPr>
              <a:t>在概念设计中使用原型</a:t>
            </a:r>
          </a:p>
        </p:txBody>
      </p:sp>
      <p:sp>
        <p:nvSpPr>
          <p:cNvPr id="61443" name="Rectangle 3">
            <a:extLst>
              <a:ext uri="{FF2B5EF4-FFF2-40B4-BE49-F238E27FC236}">
                <a16:creationId xmlns:a16="http://schemas.microsoft.com/office/drawing/2014/main" id="{E704A6AB-586C-7487-22B8-61C918796C46}"/>
              </a:ext>
            </a:extLst>
          </p:cNvPr>
          <p:cNvSpPr>
            <a:spLocks noGrp="1" noChangeArrowheads="1"/>
          </p:cNvSpPr>
          <p:nvPr>
            <p:ph idx="1"/>
          </p:nvPr>
        </p:nvSpPr>
        <p:spPr>
          <a:xfrm>
            <a:off x="928688" y="1500188"/>
            <a:ext cx="8215312" cy="5357812"/>
          </a:xfrm>
        </p:spPr>
        <p:txBody>
          <a:bodyPr>
            <a:normAutofit fontScale="92500"/>
          </a:bodyPr>
          <a:lstStyle/>
          <a:p>
            <a:pPr marL="365760" indent="-283210" eaLnBrk="1" fontAlgn="auto" hangingPunct="1">
              <a:spcAft>
                <a:spcPts val="0"/>
              </a:spcAft>
              <a:buFont typeface="Wingdings 2" panose="05020102010507070707"/>
              <a:buChar char=""/>
              <a:defRPr/>
            </a:pPr>
            <a:r>
              <a:rPr lang="zh-CN" altLang="en-US" dirty="0"/>
              <a:t>在原型中：包括了某些</a:t>
            </a:r>
            <a:r>
              <a:rPr lang="zh-CN" altLang="en-US" dirty="0">
                <a:solidFill>
                  <a:srgbClr val="FF0000"/>
                </a:solidFill>
              </a:rPr>
              <a:t>初步的物理设计</a:t>
            </a:r>
            <a:r>
              <a:rPr lang="zh-CN" altLang="en-US" dirty="0"/>
              <a:t>信息</a:t>
            </a:r>
          </a:p>
          <a:p>
            <a:pPr marL="640080" lvl="1" indent="-237490" eaLnBrk="1" fontAlgn="auto" hangingPunct="1">
              <a:spcAft>
                <a:spcPts val="0"/>
              </a:spcAft>
              <a:buFont typeface="Verdana" panose="020B0604030504040204"/>
              <a:buChar char="◦"/>
              <a:defRPr/>
            </a:pPr>
            <a:r>
              <a:rPr lang="zh-CN" altLang="en-US" dirty="0"/>
              <a:t>操作和信息表示的具体内容（菜单、按钮、消息框）</a:t>
            </a:r>
          </a:p>
          <a:p>
            <a:pPr marL="640080" lvl="1" indent="-237490" eaLnBrk="1" fontAlgn="auto" hangingPunct="1">
              <a:spcAft>
                <a:spcPts val="0"/>
              </a:spcAft>
              <a:buFont typeface="Verdana" panose="020B0604030504040204"/>
              <a:buChar char="◦"/>
              <a:defRPr/>
            </a:pPr>
            <a:r>
              <a:rPr lang="zh-CN" altLang="en-US" dirty="0"/>
              <a:t>旨在给用户提供信息，使得他们可以</a:t>
            </a:r>
            <a:r>
              <a:rPr lang="zh-CN" altLang="en-US" dirty="0">
                <a:solidFill>
                  <a:srgbClr val="FF0000"/>
                </a:solidFill>
              </a:rPr>
              <a:t>和原型交互</a:t>
            </a:r>
            <a:endParaRPr lang="en-US" altLang="zh-CN" dirty="0">
              <a:solidFill>
                <a:srgbClr val="FF0000"/>
              </a:solidFill>
            </a:endParaRPr>
          </a:p>
          <a:p>
            <a:pPr marL="640080" lvl="1" indent="-237490" eaLnBrk="1" fontAlgn="auto" hangingPunct="1">
              <a:spcAft>
                <a:spcPts val="0"/>
              </a:spcAft>
              <a:buFont typeface="Verdana" panose="020B0604030504040204" pitchFamily="34" charset="0"/>
              <a:buNone/>
              <a:defRPr/>
            </a:pPr>
            <a:endParaRPr lang="zh-CN" altLang="en-US" dirty="0"/>
          </a:p>
          <a:p>
            <a:pPr marL="365760" indent="-283210" eaLnBrk="1" fontAlgn="auto" hangingPunct="1">
              <a:spcAft>
                <a:spcPts val="0"/>
              </a:spcAft>
              <a:buFont typeface="Wingdings 2" panose="05020102010507070707"/>
              <a:buChar char=""/>
              <a:defRPr/>
            </a:pPr>
            <a:r>
              <a:rPr lang="zh-CN" altLang="en-US" dirty="0"/>
              <a:t>使用这些卡片对潜在的用户做非正式的测试</a:t>
            </a:r>
          </a:p>
          <a:p>
            <a:pPr marL="640080" lvl="1" indent="-237490" eaLnBrk="1" fontAlgn="auto" hangingPunct="1">
              <a:spcAft>
                <a:spcPts val="0"/>
              </a:spcAft>
              <a:buFont typeface="Verdana" panose="020B0604030504040204"/>
              <a:buChar char="◦"/>
              <a:defRPr/>
            </a:pPr>
            <a:r>
              <a:rPr lang="zh-CN" altLang="en-US" dirty="0"/>
              <a:t>主要检查会议安排任务的</a:t>
            </a:r>
            <a:r>
              <a:rPr lang="zh-CN" altLang="en-US" dirty="0">
                <a:solidFill>
                  <a:srgbClr val="FF0000"/>
                </a:solidFill>
              </a:rPr>
              <a:t>工作流设计</a:t>
            </a:r>
            <a:r>
              <a:rPr lang="zh-CN" altLang="en-US" dirty="0"/>
              <a:t>是否合理</a:t>
            </a:r>
          </a:p>
          <a:p>
            <a:pPr marL="887095" lvl="2" eaLnBrk="1" fontAlgn="auto" hangingPunct="1">
              <a:spcAft>
                <a:spcPts val="0"/>
              </a:spcAft>
              <a:buFont typeface="Wingdings 2" panose="05020102010507070707"/>
              <a:buChar char=""/>
              <a:defRPr/>
            </a:pPr>
            <a:r>
              <a:rPr lang="zh-CN" altLang="en-US" dirty="0"/>
              <a:t>结果：大致与用户的想像</a:t>
            </a:r>
            <a:r>
              <a:rPr lang="zh-CN" altLang="en-US" dirty="0">
                <a:solidFill>
                  <a:srgbClr val="FF0000"/>
                </a:solidFill>
              </a:rPr>
              <a:t>一致</a:t>
            </a:r>
          </a:p>
          <a:p>
            <a:pPr marL="887095" lvl="2" eaLnBrk="1" fontAlgn="auto" hangingPunct="1">
              <a:spcAft>
                <a:spcPts val="0"/>
              </a:spcAft>
              <a:buFont typeface="Wingdings 2" panose="05020102010507070707"/>
              <a:buChar char=""/>
              <a:defRPr/>
            </a:pPr>
            <a:r>
              <a:rPr lang="zh-CN" altLang="en-US" dirty="0"/>
              <a:t>揭示了一些原始数据收集过程中</a:t>
            </a:r>
            <a:r>
              <a:rPr lang="zh-CN" altLang="en-US" dirty="0">
                <a:solidFill>
                  <a:srgbClr val="FF0000"/>
                </a:solidFill>
              </a:rPr>
              <a:t>未发现</a:t>
            </a:r>
            <a:r>
              <a:rPr lang="zh-CN" altLang="en-US" dirty="0"/>
              <a:t>的问题</a:t>
            </a:r>
          </a:p>
          <a:p>
            <a:pPr marL="1097280" lvl="3" indent="-173990" eaLnBrk="1" fontAlgn="auto" hangingPunct="1">
              <a:spcAft>
                <a:spcPts val="0"/>
              </a:spcAft>
              <a:buClr>
                <a:schemeClr val="accent3"/>
              </a:buClr>
              <a:buFont typeface="Wingdings 2" panose="05020102010507070707"/>
              <a:buChar char=""/>
              <a:defRPr/>
            </a:pPr>
            <a:r>
              <a:rPr lang="zh-CN" altLang="en-US" sz="1800" dirty="0">
                <a:solidFill>
                  <a:srgbClr val="FF0000"/>
                </a:solidFill>
              </a:rPr>
              <a:t>指定会议日期范围</a:t>
            </a:r>
            <a:r>
              <a:rPr lang="zh-CN" altLang="en-US" sz="1800" dirty="0"/>
              <a:t>，而不是在某时期之前</a:t>
            </a:r>
          </a:p>
          <a:p>
            <a:pPr marL="1097280" lvl="3" indent="-173990" eaLnBrk="1" fontAlgn="auto" hangingPunct="1">
              <a:spcAft>
                <a:spcPts val="0"/>
              </a:spcAft>
              <a:buClr>
                <a:schemeClr val="accent3"/>
              </a:buClr>
              <a:buFont typeface="Wingdings 2" panose="05020102010507070707"/>
              <a:buChar char=""/>
              <a:defRPr/>
            </a:pPr>
            <a:r>
              <a:rPr lang="zh-CN" altLang="en-US" sz="1800" dirty="0"/>
              <a:t>应允许</a:t>
            </a:r>
            <a:r>
              <a:rPr lang="zh-CN" altLang="en-US" sz="1800" dirty="0">
                <a:solidFill>
                  <a:srgbClr val="FF0000"/>
                </a:solidFill>
              </a:rPr>
              <a:t>参会者</a:t>
            </a:r>
            <a:r>
              <a:rPr lang="zh-CN" altLang="en-US" sz="1800" dirty="0"/>
              <a:t>使用系统</a:t>
            </a:r>
            <a:r>
              <a:rPr lang="zh-CN" altLang="en-US" sz="1800" dirty="0">
                <a:solidFill>
                  <a:srgbClr val="FF0000"/>
                </a:solidFill>
              </a:rPr>
              <a:t>确认日期</a:t>
            </a:r>
          </a:p>
          <a:p>
            <a:pPr marL="1097280" lvl="3" indent="-173990" eaLnBrk="1" fontAlgn="auto" hangingPunct="1">
              <a:spcAft>
                <a:spcPts val="0"/>
              </a:spcAft>
              <a:buClr>
                <a:schemeClr val="accent3"/>
              </a:buClr>
              <a:buFont typeface="Wingdings 2" panose="05020102010507070707"/>
              <a:buChar char=""/>
              <a:defRPr/>
            </a:pPr>
            <a:r>
              <a:rPr lang="zh-CN" altLang="en-US" sz="1800" dirty="0"/>
              <a:t>如果参会者均确认了日期，系统应</a:t>
            </a:r>
            <a:r>
              <a:rPr lang="zh-CN" altLang="en-US" sz="1800" dirty="0">
                <a:solidFill>
                  <a:srgbClr val="FF0000"/>
                </a:solidFill>
              </a:rPr>
              <a:t>更新日程表</a:t>
            </a:r>
          </a:p>
          <a:p>
            <a:pPr marL="887095" lvl="2" eaLnBrk="1" fontAlgn="auto" hangingPunct="1">
              <a:spcAft>
                <a:spcPts val="0"/>
              </a:spcAft>
              <a:buFont typeface="Wingdings 2" panose="05020102010507070707" pitchFamily="18" charset="2"/>
              <a:buNone/>
              <a:defRPr/>
            </a:pPr>
            <a:endParaRPr lang="zh-CN" altLang="en-US" dirty="0"/>
          </a:p>
        </p:txBody>
      </p:sp>
      <p:sp>
        <p:nvSpPr>
          <p:cNvPr id="63491" name="灯片编号占位符 3">
            <a:extLst>
              <a:ext uri="{FF2B5EF4-FFF2-40B4-BE49-F238E27FC236}">
                <a16:creationId xmlns:a16="http://schemas.microsoft.com/office/drawing/2014/main" id="{C48298AF-FF51-4B70-1AC5-28A201090A4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C4B08D69-CC87-4CDF-BE49-613FEA538FE1}" type="slidenum">
              <a:rPr lang="en-US" altLang="zh-CN" sz="1200">
                <a:solidFill>
                  <a:srgbClr val="B5A788"/>
                </a:solidFill>
              </a:rPr>
              <a:pPr/>
              <a:t>52</a:t>
            </a:fld>
            <a:endParaRPr lang="en-US" altLang="zh-CN" sz="1200">
              <a:solidFill>
                <a:srgbClr val="B5A788"/>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E45ADA19-2960-7D71-96D6-94C56FAC432F}"/>
              </a:ext>
            </a:extLst>
          </p:cNvPr>
          <p:cNvSpPr>
            <a:spLocks noGrp="1" noChangeArrowheads="1"/>
          </p:cNvSpPr>
          <p:nvPr>
            <p:ph type="title"/>
          </p:nvPr>
        </p:nvSpPr>
        <p:spPr/>
        <p:txBody>
          <a:bodyPr/>
          <a:lstStyle/>
          <a:p>
            <a:pPr eaLnBrk="1" fontAlgn="auto" hangingPunct="1">
              <a:spcAft>
                <a:spcPts val="0"/>
              </a:spcAft>
              <a:defRPr/>
            </a:pPr>
            <a:r>
              <a:rPr lang="en-US" altLang="zh-CN">
                <a:solidFill>
                  <a:schemeClr val="tx2">
                    <a:satMod val="130000"/>
                  </a:schemeClr>
                </a:solidFill>
              </a:rPr>
              <a:t>8.3.4 </a:t>
            </a:r>
            <a:r>
              <a:rPr lang="zh-CN" altLang="en-US">
                <a:solidFill>
                  <a:schemeClr val="tx2">
                    <a:satMod val="130000"/>
                  </a:schemeClr>
                </a:solidFill>
              </a:rPr>
              <a:t>在概念设计中使用原型</a:t>
            </a:r>
          </a:p>
        </p:txBody>
      </p:sp>
      <p:sp>
        <p:nvSpPr>
          <p:cNvPr id="64514" name="Rectangle 3">
            <a:extLst>
              <a:ext uri="{FF2B5EF4-FFF2-40B4-BE49-F238E27FC236}">
                <a16:creationId xmlns:a16="http://schemas.microsoft.com/office/drawing/2014/main" id="{8FE795C4-A784-CC3B-6645-BCD57EF9CBB1}"/>
              </a:ext>
            </a:extLst>
          </p:cNvPr>
          <p:cNvSpPr>
            <a:spLocks noGrp="1" noChangeArrowheads="1"/>
          </p:cNvSpPr>
          <p:nvPr>
            <p:ph idx="1"/>
          </p:nvPr>
        </p:nvSpPr>
        <p:spPr>
          <a:xfrm>
            <a:off x="1435100" y="1447800"/>
            <a:ext cx="7499350" cy="4981575"/>
          </a:xfrm>
        </p:spPr>
        <p:txBody>
          <a:bodyPr/>
          <a:lstStyle/>
          <a:p>
            <a:pPr lvl="2" eaLnBrk="1" hangingPunct="1"/>
            <a:r>
              <a:rPr lang="zh-CN" altLang="en-US"/>
              <a:t>与</a:t>
            </a:r>
            <a:r>
              <a:rPr lang="zh-CN" altLang="en-US">
                <a:solidFill>
                  <a:srgbClr val="FF0000"/>
                </a:solidFill>
              </a:rPr>
              <a:t>具体设计</a:t>
            </a:r>
            <a:r>
              <a:rPr lang="zh-CN" altLang="en-US"/>
              <a:t>相关的问题</a:t>
            </a:r>
          </a:p>
          <a:p>
            <a:pPr lvl="3" eaLnBrk="1" hangingPunct="1"/>
            <a:r>
              <a:rPr lang="zh-CN" altLang="en-US" sz="1800"/>
              <a:t>使用</a:t>
            </a:r>
            <a:r>
              <a:rPr lang="zh-CN" altLang="en-US" sz="1800">
                <a:solidFill>
                  <a:srgbClr val="FF0000"/>
                </a:solidFill>
              </a:rPr>
              <a:t>日期矩阵</a:t>
            </a:r>
            <a:r>
              <a:rPr lang="zh-CN" altLang="en-US" sz="1800"/>
              <a:t>比下拉式清单要方便</a:t>
            </a:r>
          </a:p>
          <a:p>
            <a:pPr lvl="3" eaLnBrk="1" hangingPunct="1"/>
            <a:r>
              <a:rPr lang="zh-CN" altLang="en-US" sz="1800"/>
              <a:t>显示</a:t>
            </a:r>
            <a:r>
              <a:rPr lang="zh-CN" altLang="en-US" sz="1800">
                <a:solidFill>
                  <a:srgbClr val="FF0000"/>
                </a:solidFill>
              </a:rPr>
              <a:t>时间应排序</a:t>
            </a:r>
          </a:p>
        </p:txBody>
      </p:sp>
      <p:sp>
        <p:nvSpPr>
          <p:cNvPr id="64515" name="灯片编号占位符 3">
            <a:extLst>
              <a:ext uri="{FF2B5EF4-FFF2-40B4-BE49-F238E27FC236}">
                <a16:creationId xmlns:a16="http://schemas.microsoft.com/office/drawing/2014/main" id="{5206655C-C432-E687-7E99-BF80989B5D3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0C1F1AF2-530D-493B-996E-3B224F6D4825}" type="slidenum">
              <a:rPr lang="en-US" altLang="zh-CN" sz="1200">
                <a:solidFill>
                  <a:srgbClr val="B5A788"/>
                </a:solidFill>
              </a:rPr>
              <a:pPr/>
              <a:t>53</a:t>
            </a:fld>
            <a:endParaRPr lang="en-US" altLang="zh-CN" sz="1200">
              <a:solidFill>
                <a:srgbClr val="B5A788"/>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2800D580-DC44-990E-8FF5-82AABDC34CE0}"/>
              </a:ext>
            </a:extLst>
          </p:cNvPr>
          <p:cNvSpPr>
            <a:spLocks noGrp="1" noChangeArrowheads="1"/>
          </p:cNvSpPr>
          <p:nvPr>
            <p:ph type="title"/>
          </p:nvPr>
        </p:nvSpPr>
        <p:spPr/>
        <p:txBody>
          <a:bodyPr/>
          <a:lstStyle/>
          <a:p>
            <a:pPr eaLnBrk="1" fontAlgn="auto" hangingPunct="1">
              <a:spcAft>
                <a:spcPts val="0"/>
              </a:spcAft>
              <a:defRPr/>
            </a:pPr>
            <a:r>
              <a:rPr lang="en-US" altLang="zh-CN">
                <a:solidFill>
                  <a:schemeClr val="tx2">
                    <a:satMod val="130000"/>
                  </a:schemeClr>
                </a:solidFill>
              </a:rPr>
              <a:t>8.4 </a:t>
            </a:r>
            <a:r>
              <a:rPr lang="zh-CN" altLang="en-US">
                <a:solidFill>
                  <a:schemeClr val="tx2">
                    <a:satMod val="130000"/>
                  </a:schemeClr>
                </a:solidFill>
              </a:rPr>
              <a:t>物理设计：具体化</a:t>
            </a:r>
          </a:p>
        </p:txBody>
      </p:sp>
      <p:sp>
        <p:nvSpPr>
          <p:cNvPr id="63491" name="Rectangle 3">
            <a:extLst>
              <a:ext uri="{FF2B5EF4-FFF2-40B4-BE49-F238E27FC236}">
                <a16:creationId xmlns:a16="http://schemas.microsoft.com/office/drawing/2014/main" id="{DDA246CD-D594-9C9D-51B2-B4C9D4B46A26}"/>
              </a:ext>
            </a:extLst>
          </p:cNvPr>
          <p:cNvSpPr>
            <a:spLocks noGrp="1" noChangeArrowheads="1"/>
          </p:cNvSpPr>
          <p:nvPr>
            <p:ph idx="1"/>
          </p:nvPr>
        </p:nvSpPr>
        <p:spPr>
          <a:xfrm>
            <a:off x="1071563" y="1447800"/>
            <a:ext cx="7862887" cy="4800600"/>
          </a:xfrm>
        </p:spPr>
        <p:txBody>
          <a:bodyPr>
            <a:normAutofit fontScale="77500" lnSpcReduction="20000"/>
          </a:bodyPr>
          <a:lstStyle/>
          <a:p>
            <a:pPr marL="365760" indent="-283210" eaLnBrk="1" fontAlgn="auto" hangingPunct="1">
              <a:spcAft>
                <a:spcPts val="0"/>
              </a:spcAft>
              <a:buFont typeface="Wingdings 2" panose="05020102010507070707"/>
              <a:buChar char=""/>
              <a:defRPr/>
            </a:pPr>
            <a:r>
              <a:rPr lang="zh-CN" altLang="en-US" dirty="0"/>
              <a:t>考虑</a:t>
            </a:r>
            <a:r>
              <a:rPr lang="zh-CN" altLang="en-US" dirty="0">
                <a:solidFill>
                  <a:srgbClr val="FF0000"/>
                </a:solidFill>
              </a:rPr>
              <a:t>具体的界面设计</a:t>
            </a:r>
            <a:r>
              <a:rPr lang="zh-CN" altLang="en-US" dirty="0"/>
              <a:t>问题</a:t>
            </a:r>
          </a:p>
          <a:p>
            <a:pPr marL="640080" lvl="1" indent="-237490" eaLnBrk="1" fontAlgn="auto" hangingPunct="1">
              <a:spcAft>
                <a:spcPts val="0"/>
              </a:spcAft>
              <a:buFont typeface="Verdana" panose="020B0604030504040204"/>
              <a:buChar char="◦"/>
              <a:defRPr/>
            </a:pPr>
            <a:r>
              <a:rPr lang="zh-CN" altLang="en-US" dirty="0"/>
              <a:t>如屏幕布局、菜单、按钮、图标、信息的表示等</a:t>
            </a:r>
            <a:endParaRPr lang="en-US" altLang="zh-CN" dirty="0"/>
          </a:p>
          <a:p>
            <a:pPr marL="640080" lvl="1" indent="-237490" eaLnBrk="1" fontAlgn="auto" hangingPunct="1">
              <a:spcAft>
                <a:spcPts val="0"/>
              </a:spcAft>
              <a:buFont typeface="Verdana" panose="020B0604030504040204" pitchFamily="34" charset="0"/>
              <a:buNone/>
              <a:defRPr/>
            </a:pPr>
            <a:endParaRPr lang="zh-CN" altLang="en-US" dirty="0"/>
          </a:p>
          <a:p>
            <a:pPr marL="365760" indent="-283210" eaLnBrk="1" fontAlgn="auto" hangingPunct="1">
              <a:spcAft>
                <a:spcPts val="0"/>
              </a:spcAft>
              <a:buFont typeface="Wingdings 2" panose="05020102010507070707"/>
              <a:buChar char=""/>
              <a:defRPr/>
            </a:pPr>
            <a:r>
              <a:rPr lang="zh-CN" altLang="en-US" dirty="0"/>
              <a:t>概念设计和物理设计并</a:t>
            </a:r>
            <a:r>
              <a:rPr lang="zh-CN" altLang="en-US" dirty="0">
                <a:solidFill>
                  <a:srgbClr val="FF0000"/>
                </a:solidFill>
              </a:rPr>
              <a:t>无严格的界限</a:t>
            </a:r>
          </a:p>
          <a:p>
            <a:pPr marL="640080" lvl="1" indent="-237490" eaLnBrk="1" fontAlgn="auto" hangingPunct="1">
              <a:spcAft>
                <a:spcPts val="0"/>
              </a:spcAft>
              <a:buFont typeface="Verdana" panose="020B0604030504040204"/>
              <a:buChar char="◦"/>
              <a:defRPr/>
            </a:pPr>
            <a:r>
              <a:rPr lang="zh-CN" altLang="en-US" dirty="0"/>
              <a:t>概念设计时难免要</a:t>
            </a:r>
            <a:r>
              <a:rPr lang="zh-CN" altLang="en-US" dirty="0">
                <a:solidFill>
                  <a:srgbClr val="FF0000"/>
                </a:solidFill>
              </a:rPr>
              <a:t>考虑某些技术问题</a:t>
            </a:r>
            <a:r>
              <a:rPr lang="zh-CN" altLang="en-US" dirty="0"/>
              <a:t>（如建立原型）</a:t>
            </a:r>
          </a:p>
          <a:p>
            <a:pPr marL="640080" lvl="1" indent="-237490" eaLnBrk="1" fontAlgn="auto" hangingPunct="1">
              <a:spcAft>
                <a:spcPts val="0"/>
              </a:spcAft>
              <a:buFont typeface="Verdana" panose="020B0604030504040204"/>
              <a:buChar char="◦"/>
              <a:defRPr/>
            </a:pPr>
            <a:r>
              <a:rPr lang="zh-CN" altLang="en-US" dirty="0"/>
              <a:t>物理设计时也需要</a:t>
            </a:r>
            <a:r>
              <a:rPr lang="zh-CN" altLang="en-US" dirty="0">
                <a:solidFill>
                  <a:srgbClr val="FF0000"/>
                </a:solidFill>
              </a:rPr>
              <a:t>重新检查</a:t>
            </a:r>
            <a:r>
              <a:rPr lang="zh-CN" altLang="en-US" dirty="0"/>
              <a:t>概念设计中所作的某些决策</a:t>
            </a:r>
            <a:endParaRPr lang="en-US" altLang="zh-CN" dirty="0"/>
          </a:p>
          <a:p>
            <a:pPr marL="640080" lvl="1" indent="-237490" eaLnBrk="1" fontAlgn="auto" hangingPunct="1">
              <a:spcAft>
                <a:spcPts val="0"/>
              </a:spcAft>
              <a:buFont typeface="Verdana" panose="020B0604030504040204" pitchFamily="34" charset="0"/>
              <a:buNone/>
              <a:defRPr/>
            </a:pPr>
            <a:endParaRPr lang="zh-CN" altLang="en-US" dirty="0"/>
          </a:p>
          <a:p>
            <a:pPr marL="365760" indent="-283210" eaLnBrk="1" fontAlgn="auto" hangingPunct="1">
              <a:spcAft>
                <a:spcPts val="0"/>
              </a:spcAft>
              <a:buFont typeface="Wingdings 2" panose="05020102010507070707"/>
              <a:buChar char=""/>
              <a:defRPr/>
            </a:pPr>
            <a:r>
              <a:rPr lang="zh-CN" altLang="en-US" dirty="0"/>
              <a:t>设计本身是一个创造过程，包括</a:t>
            </a:r>
            <a:r>
              <a:rPr lang="zh-CN" altLang="en-US" dirty="0">
                <a:solidFill>
                  <a:srgbClr val="FF0000"/>
                </a:solidFill>
              </a:rPr>
              <a:t>探索</a:t>
            </a:r>
            <a:r>
              <a:rPr lang="zh-CN" altLang="en-US" dirty="0"/>
              <a:t>、</a:t>
            </a:r>
            <a:r>
              <a:rPr lang="zh-CN" altLang="en-US" dirty="0">
                <a:solidFill>
                  <a:srgbClr val="FF0000"/>
                </a:solidFill>
              </a:rPr>
              <a:t>选择</a:t>
            </a:r>
            <a:r>
              <a:rPr lang="zh-CN" altLang="en-US" dirty="0"/>
              <a:t>和</a:t>
            </a:r>
            <a:r>
              <a:rPr lang="zh-CN" altLang="en-US" dirty="0">
                <a:solidFill>
                  <a:srgbClr val="FF0000"/>
                </a:solidFill>
              </a:rPr>
              <a:t>决策</a:t>
            </a:r>
          </a:p>
          <a:p>
            <a:pPr marL="640080" lvl="1" indent="-237490" eaLnBrk="1" fontAlgn="auto" hangingPunct="1">
              <a:spcAft>
                <a:spcPts val="0"/>
              </a:spcAft>
              <a:buFont typeface="Verdana" panose="020B0604030504040204"/>
              <a:buChar char="◦"/>
              <a:defRPr/>
            </a:pPr>
            <a:r>
              <a:rPr lang="zh-CN" altLang="en-US" dirty="0"/>
              <a:t>需权衡各种需求，包括功能、环境、用户、可用性及数据</a:t>
            </a:r>
          </a:p>
          <a:p>
            <a:pPr marL="640080" lvl="1" indent="-237490" eaLnBrk="1" fontAlgn="auto" hangingPunct="1">
              <a:spcAft>
                <a:spcPts val="0"/>
              </a:spcAft>
              <a:buFont typeface="Verdana" panose="020B0604030504040204"/>
              <a:buChar char="◦"/>
              <a:defRPr/>
            </a:pPr>
            <a:r>
              <a:rPr lang="zh-CN" altLang="en-US" dirty="0"/>
              <a:t>需求</a:t>
            </a:r>
            <a:r>
              <a:rPr lang="zh-CN" altLang="en-US" dirty="0">
                <a:solidFill>
                  <a:srgbClr val="FF0000"/>
                </a:solidFill>
              </a:rPr>
              <a:t>可能相互冲突</a:t>
            </a:r>
            <a:r>
              <a:rPr lang="zh-CN" altLang="en-US" dirty="0"/>
              <a:t>和依赖，技术</a:t>
            </a:r>
            <a:r>
              <a:rPr lang="zh-CN" altLang="en-US" dirty="0">
                <a:solidFill>
                  <a:srgbClr val="FF0000"/>
                </a:solidFill>
              </a:rPr>
              <a:t>可能存在各种限制</a:t>
            </a:r>
            <a:endParaRPr lang="en-US" altLang="zh-CN" dirty="0">
              <a:solidFill>
                <a:srgbClr val="FF0000"/>
              </a:solidFill>
            </a:endParaRPr>
          </a:p>
          <a:p>
            <a:pPr marL="640080" lvl="1" indent="-237490" eaLnBrk="1" fontAlgn="auto" hangingPunct="1">
              <a:spcAft>
                <a:spcPts val="0"/>
              </a:spcAft>
              <a:buFont typeface="Verdana" panose="020B0604030504040204" pitchFamily="34" charset="0"/>
              <a:buNone/>
              <a:defRPr/>
            </a:pPr>
            <a:endParaRPr lang="zh-CN" altLang="en-US" dirty="0"/>
          </a:p>
          <a:p>
            <a:pPr marL="365760" indent="-283210" eaLnBrk="1" fontAlgn="auto" hangingPunct="1">
              <a:spcAft>
                <a:spcPts val="0"/>
              </a:spcAft>
              <a:buFont typeface="Wingdings 2" panose="05020102010507070707"/>
              <a:buChar char=""/>
              <a:defRPr/>
            </a:pPr>
            <a:r>
              <a:rPr lang="zh-CN" altLang="en-US" dirty="0"/>
              <a:t>物理设计涉及到许多因素，不存在一个唯一的方法</a:t>
            </a:r>
          </a:p>
          <a:p>
            <a:pPr marL="640080" lvl="1" indent="-237490" eaLnBrk="1" fontAlgn="auto" hangingPunct="1">
              <a:spcAft>
                <a:spcPts val="0"/>
              </a:spcAft>
              <a:buFont typeface="Verdana" panose="020B0604030504040204"/>
              <a:buChar char="◦"/>
              <a:defRPr/>
            </a:pPr>
            <a:r>
              <a:rPr lang="zh-CN" altLang="en-US" dirty="0"/>
              <a:t>以下讨论一些一般的设计原则</a:t>
            </a:r>
          </a:p>
        </p:txBody>
      </p:sp>
      <p:sp>
        <p:nvSpPr>
          <p:cNvPr id="65539" name="灯片编号占位符 3">
            <a:extLst>
              <a:ext uri="{FF2B5EF4-FFF2-40B4-BE49-F238E27FC236}">
                <a16:creationId xmlns:a16="http://schemas.microsoft.com/office/drawing/2014/main" id="{AB65502D-432C-FD5C-8F17-5EC59A858F6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1ED5B1D4-57EF-4C02-A004-C8448473CE29}" type="slidenum">
              <a:rPr lang="en-US" altLang="zh-CN" sz="1200">
                <a:solidFill>
                  <a:srgbClr val="B5A788"/>
                </a:solidFill>
              </a:rPr>
              <a:pPr/>
              <a:t>54</a:t>
            </a:fld>
            <a:endParaRPr lang="en-US" altLang="zh-CN" sz="1200">
              <a:solidFill>
                <a:srgbClr val="B5A788"/>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C33D7BBE-819C-3F01-564D-E884093C3D03}"/>
              </a:ext>
            </a:extLst>
          </p:cNvPr>
          <p:cNvSpPr>
            <a:spLocks noGrp="1" noChangeArrowheads="1"/>
          </p:cNvSpPr>
          <p:nvPr>
            <p:ph type="title"/>
          </p:nvPr>
        </p:nvSpPr>
        <p:spPr/>
        <p:txBody>
          <a:bodyPr/>
          <a:lstStyle/>
          <a:p>
            <a:pPr eaLnBrk="1" fontAlgn="auto" hangingPunct="1">
              <a:spcAft>
                <a:spcPts val="0"/>
              </a:spcAft>
              <a:defRPr/>
            </a:pPr>
            <a:r>
              <a:rPr lang="en-US" altLang="zh-CN">
                <a:solidFill>
                  <a:schemeClr val="tx2">
                    <a:satMod val="130000"/>
                  </a:schemeClr>
                </a:solidFill>
              </a:rPr>
              <a:t>8.4.1 </a:t>
            </a:r>
            <a:r>
              <a:rPr lang="zh-CN" altLang="en-US">
                <a:solidFill>
                  <a:schemeClr val="tx2">
                    <a:satMod val="130000"/>
                  </a:schemeClr>
                </a:solidFill>
              </a:rPr>
              <a:t>物理设计指南</a:t>
            </a:r>
          </a:p>
        </p:txBody>
      </p:sp>
      <p:sp>
        <p:nvSpPr>
          <p:cNvPr id="64515" name="Rectangle 3">
            <a:extLst>
              <a:ext uri="{FF2B5EF4-FFF2-40B4-BE49-F238E27FC236}">
                <a16:creationId xmlns:a16="http://schemas.microsoft.com/office/drawing/2014/main" id="{59A6EE45-C1D2-4639-2980-37084319DDDD}"/>
              </a:ext>
            </a:extLst>
          </p:cNvPr>
          <p:cNvSpPr>
            <a:spLocks noGrp="1" noChangeArrowheads="1"/>
          </p:cNvSpPr>
          <p:nvPr>
            <p:ph idx="1"/>
          </p:nvPr>
        </p:nvSpPr>
        <p:spPr>
          <a:xfrm>
            <a:off x="928688" y="1357313"/>
            <a:ext cx="8215312" cy="5500687"/>
          </a:xfrm>
        </p:spPr>
        <p:txBody>
          <a:bodyPr>
            <a:normAutofit fontScale="92500" lnSpcReduction="10000"/>
          </a:bodyPr>
          <a:lstStyle/>
          <a:p>
            <a:pPr marL="365760" indent="-283210" eaLnBrk="1" fontAlgn="auto" hangingPunct="1">
              <a:spcAft>
                <a:spcPts val="0"/>
              </a:spcAft>
              <a:buFont typeface="Wingdings 2" panose="05020102010507070707"/>
              <a:buChar char=""/>
              <a:defRPr/>
            </a:pPr>
            <a:r>
              <a:rPr lang="zh-CN" altLang="en-US" dirty="0"/>
              <a:t>物理设计应使得界面与用户执行任务时的</a:t>
            </a:r>
            <a:r>
              <a:rPr lang="zh-CN" altLang="en-US" dirty="0">
                <a:solidFill>
                  <a:srgbClr val="FF0000"/>
                </a:solidFill>
              </a:rPr>
              <a:t>认知过程相符</a:t>
            </a:r>
          </a:p>
          <a:p>
            <a:pPr marL="640080" lvl="1" indent="-237490" eaLnBrk="1" fontAlgn="auto" hangingPunct="1">
              <a:spcAft>
                <a:spcPts val="0"/>
              </a:spcAft>
              <a:buFont typeface="Verdana" panose="020B0604030504040204"/>
              <a:buChar char="◦"/>
              <a:defRPr/>
            </a:pPr>
            <a:r>
              <a:rPr lang="zh-CN" altLang="en-US" dirty="0"/>
              <a:t>应充分考虑人们不同</a:t>
            </a:r>
            <a:r>
              <a:rPr lang="zh-CN" altLang="en-US" dirty="0">
                <a:solidFill>
                  <a:srgbClr val="FF0000"/>
                </a:solidFill>
              </a:rPr>
              <a:t>认知过程的特征</a:t>
            </a:r>
          </a:p>
          <a:p>
            <a:pPr marL="640080" lvl="1" indent="-237490" eaLnBrk="1" fontAlgn="auto" hangingPunct="1">
              <a:spcAft>
                <a:spcPts val="0"/>
              </a:spcAft>
              <a:buFont typeface="Verdana" panose="020B0604030504040204"/>
              <a:buChar char="◦"/>
              <a:defRPr/>
            </a:pPr>
            <a:r>
              <a:rPr lang="zh-CN" altLang="en-US" dirty="0"/>
              <a:t>例如：人们的识别能力远强于回忆，界面应列出各种能够操作的选项</a:t>
            </a:r>
            <a:endParaRPr lang="en-US" altLang="zh-CN" dirty="0"/>
          </a:p>
          <a:p>
            <a:pPr marL="640080" lvl="1" indent="-237490" eaLnBrk="1" fontAlgn="auto" hangingPunct="1">
              <a:spcAft>
                <a:spcPts val="0"/>
              </a:spcAft>
              <a:buFont typeface="Verdana" panose="020B0604030504040204" pitchFamily="34" charset="0"/>
              <a:buNone/>
              <a:defRPr/>
            </a:pPr>
            <a:endParaRPr lang="zh-CN" altLang="en-US" dirty="0"/>
          </a:p>
          <a:p>
            <a:pPr marL="365760" indent="-283210" eaLnBrk="1" fontAlgn="auto" hangingPunct="1">
              <a:spcAft>
                <a:spcPts val="0"/>
              </a:spcAft>
              <a:buFont typeface="Wingdings 2" panose="05020102010507070707"/>
              <a:buChar char=""/>
              <a:defRPr/>
            </a:pPr>
            <a:r>
              <a:rPr lang="zh-CN" altLang="en-US" dirty="0"/>
              <a:t>为了提高可用性，已开发了各种</a:t>
            </a:r>
            <a:r>
              <a:rPr lang="zh-CN" altLang="en-US" dirty="0">
                <a:solidFill>
                  <a:srgbClr val="FF0000"/>
                </a:solidFill>
              </a:rPr>
              <a:t>指南</a:t>
            </a:r>
            <a:r>
              <a:rPr lang="zh-CN" altLang="en-US" dirty="0"/>
              <a:t>、</a:t>
            </a:r>
            <a:r>
              <a:rPr lang="zh-CN" altLang="en-US" dirty="0">
                <a:solidFill>
                  <a:srgbClr val="FF0000"/>
                </a:solidFill>
              </a:rPr>
              <a:t>原理</a:t>
            </a:r>
            <a:r>
              <a:rPr lang="zh-CN" altLang="en-US" dirty="0"/>
              <a:t>和</a:t>
            </a:r>
            <a:r>
              <a:rPr lang="zh-CN" altLang="en-US" dirty="0">
                <a:solidFill>
                  <a:srgbClr val="FF0000"/>
                </a:solidFill>
              </a:rPr>
              <a:t>规则</a:t>
            </a:r>
          </a:p>
          <a:p>
            <a:pPr marL="640080" lvl="1" indent="-237490" eaLnBrk="1" fontAlgn="auto" hangingPunct="1">
              <a:spcAft>
                <a:spcPts val="0"/>
              </a:spcAft>
              <a:buFont typeface="Verdana" panose="020B0604030504040204"/>
              <a:buChar char="◦"/>
              <a:defRPr/>
            </a:pPr>
            <a:r>
              <a:rPr lang="zh-CN" altLang="en-US" dirty="0"/>
              <a:t>第一章介绍了</a:t>
            </a:r>
            <a:r>
              <a:rPr lang="en-US" altLang="zh-CN" dirty="0"/>
              <a:t>Norman</a:t>
            </a:r>
            <a:r>
              <a:rPr lang="zh-CN" altLang="en-US" dirty="0"/>
              <a:t>设计原理，</a:t>
            </a:r>
            <a:r>
              <a:rPr lang="en-US" altLang="zh-CN" dirty="0"/>
              <a:t>Nielson</a:t>
            </a:r>
            <a:r>
              <a:rPr lang="zh-CN" altLang="en-US" dirty="0"/>
              <a:t>的启发式评估指南</a:t>
            </a:r>
          </a:p>
          <a:p>
            <a:pPr marL="640080" lvl="1" indent="-237490" eaLnBrk="1" fontAlgn="auto" hangingPunct="1">
              <a:spcAft>
                <a:spcPts val="0"/>
              </a:spcAft>
              <a:buFont typeface="Verdana" panose="020B0604030504040204"/>
              <a:buChar char="◦"/>
              <a:defRPr/>
            </a:pPr>
            <a:r>
              <a:rPr lang="zh-CN" altLang="en-US" dirty="0"/>
              <a:t>以下是</a:t>
            </a:r>
            <a:r>
              <a:rPr lang="en-US" altLang="zh-CN" dirty="0" err="1"/>
              <a:t>Shneiderman</a:t>
            </a:r>
            <a:r>
              <a:rPr lang="zh-CN" altLang="en-US" dirty="0"/>
              <a:t>提出的</a:t>
            </a:r>
            <a:r>
              <a:rPr lang="zh-CN" altLang="en-US" dirty="0">
                <a:solidFill>
                  <a:srgbClr val="FF0000"/>
                </a:solidFill>
              </a:rPr>
              <a:t>八个黄金原理</a:t>
            </a:r>
          </a:p>
          <a:p>
            <a:pPr marL="887095" lvl="2" eaLnBrk="1" fontAlgn="auto" hangingPunct="1">
              <a:spcAft>
                <a:spcPts val="0"/>
              </a:spcAft>
              <a:buFont typeface="Wingdings 2" panose="05020102010507070707"/>
              <a:buChar char=""/>
              <a:defRPr/>
            </a:pPr>
            <a:r>
              <a:rPr lang="zh-CN" altLang="en-US" dirty="0"/>
              <a:t>保持</a:t>
            </a:r>
            <a:r>
              <a:rPr lang="zh-CN" altLang="en-US" dirty="0">
                <a:solidFill>
                  <a:srgbClr val="FF0000"/>
                </a:solidFill>
              </a:rPr>
              <a:t>一致性</a:t>
            </a:r>
          </a:p>
          <a:p>
            <a:pPr marL="887095" lvl="2" eaLnBrk="1" fontAlgn="auto" hangingPunct="1">
              <a:spcAft>
                <a:spcPts val="0"/>
              </a:spcAft>
              <a:buFont typeface="Wingdings 2" panose="05020102010507070707"/>
              <a:buChar char=""/>
              <a:defRPr/>
            </a:pPr>
            <a:r>
              <a:rPr lang="zh-CN" altLang="en-US" dirty="0"/>
              <a:t>允许熟练用户使用</a:t>
            </a:r>
            <a:r>
              <a:rPr lang="zh-CN" altLang="en-US" dirty="0">
                <a:solidFill>
                  <a:srgbClr val="FF0000"/>
                </a:solidFill>
              </a:rPr>
              <a:t>快捷键</a:t>
            </a:r>
          </a:p>
        </p:txBody>
      </p:sp>
      <p:sp>
        <p:nvSpPr>
          <p:cNvPr id="66563" name="灯片编号占位符 3">
            <a:extLst>
              <a:ext uri="{FF2B5EF4-FFF2-40B4-BE49-F238E27FC236}">
                <a16:creationId xmlns:a16="http://schemas.microsoft.com/office/drawing/2014/main" id="{9DDBE581-A0DB-E93C-2E42-5E8343C219F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54F8611B-23AC-4811-B24B-1428601B1DD6}" type="slidenum">
              <a:rPr lang="en-US" altLang="zh-CN" sz="1200">
                <a:solidFill>
                  <a:srgbClr val="B5A788"/>
                </a:solidFill>
              </a:rPr>
              <a:pPr/>
              <a:t>55</a:t>
            </a:fld>
            <a:endParaRPr lang="en-US" altLang="zh-CN" sz="1200">
              <a:solidFill>
                <a:srgbClr val="B5A788"/>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78D881E8-D79B-5BA8-8640-A5EC8C7697A8}"/>
              </a:ext>
            </a:extLst>
          </p:cNvPr>
          <p:cNvSpPr>
            <a:spLocks noGrp="1" noChangeArrowheads="1"/>
          </p:cNvSpPr>
          <p:nvPr>
            <p:ph type="title"/>
          </p:nvPr>
        </p:nvSpPr>
        <p:spPr/>
        <p:txBody>
          <a:bodyPr/>
          <a:lstStyle/>
          <a:p>
            <a:pPr eaLnBrk="1" fontAlgn="auto" hangingPunct="1">
              <a:spcAft>
                <a:spcPts val="0"/>
              </a:spcAft>
              <a:defRPr/>
            </a:pPr>
            <a:r>
              <a:rPr lang="en-US" altLang="zh-CN">
                <a:solidFill>
                  <a:schemeClr val="tx2">
                    <a:satMod val="130000"/>
                  </a:schemeClr>
                </a:solidFill>
              </a:rPr>
              <a:t>8.4.1 </a:t>
            </a:r>
            <a:r>
              <a:rPr lang="zh-CN" altLang="en-US">
                <a:solidFill>
                  <a:schemeClr val="tx2">
                    <a:satMod val="130000"/>
                  </a:schemeClr>
                </a:solidFill>
              </a:rPr>
              <a:t>物理设计指南</a:t>
            </a:r>
          </a:p>
        </p:txBody>
      </p:sp>
      <p:sp>
        <p:nvSpPr>
          <p:cNvPr id="65539" name="Rectangle 3">
            <a:extLst>
              <a:ext uri="{FF2B5EF4-FFF2-40B4-BE49-F238E27FC236}">
                <a16:creationId xmlns:a16="http://schemas.microsoft.com/office/drawing/2014/main" id="{34DFBAF9-6F94-022E-C616-F3B16EF752CC}"/>
              </a:ext>
            </a:extLst>
          </p:cNvPr>
          <p:cNvSpPr>
            <a:spLocks noGrp="1" noChangeArrowheads="1"/>
          </p:cNvSpPr>
          <p:nvPr>
            <p:ph idx="1"/>
          </p:nvPr>
        </p:nvSpPr>
        <p:spPr>
          <a:xfrm>
            <a:off x="1285875" y="1447800"/>
            <a:ext cx="7648575" cy="5053013"/>
          </a:xfrm>
        </p:spPr>
        <p:txBody>
          <a:bodyPr>
            <a:normAutofit fontScale="92500"/>
          </a:bodyPr>
          <a:lstStyle/>
          <a:p>
            <a:pPr marL="640080" lvl="1" indent="-237490" eaLnBrk="1" fontAlgn="auto" hangingPunct="1">
              <a:lnSpc>
                <a:spcPct val="90000"/>
              </a:lnSpc>
              <a:spcAft>
                <a:spcPts val="0"/>
              </a:spcAft>
              <a:buFont typeface="Verdana" panose="020B0604030504040204"/>
              <a:buChar char="◦"/>
              <a:defRPr/>
            </a:pPr>
            <a:r>
              <a:rPr lang="zh-CN" altLang="en-US" dirty="0"/>
              <a:t>提供</a:t>
            </a:r>
            <a:r>
              <a:rPr lang="zh-CN" altLang="en-US" dirty="0">
                <a:solidFill>
                  <a:srgbClr val="FF0000"/>
                </a:solidFill>
              </a:rPr>
              <a:t>明确的反馈</a:t>
            </a:r>
          </a:p>
          <a:p>
            <a:pPr marL="887095" lvl="2" eaLnBrk="1" fontAlgn="auto" hangingPunct="1">
              <a:lnSpc>
                <a:spcPct val="90000"/>
              </a:lnSpc>
              <a:spcAft>
                <a:spcPts val="0"/>
              </a:spcAft>
              <a:buFont typeface="Wingdings 2" panose="05020102010507070707"/>
              <a:buChar char=""/>
              <a:defRPr/>
            </a:pPr>
            <a:r>
              <a:rPr lang="zh-CN" altLang="en-US" dirty="0"/>
              <a:t>例如：说明错误的含义，如</a:t>
            </a:r>
            <a:r>
              <a:rPr lang="zh-CN" altLang="en-US" u="sng" dirty="0"/>
              <a:t>无效的</a:t>
            </a:r>
            <a:r>
              <a:rPr lang="en-US" altLang="zh-CN" u="sng" dirty="0"/>
              <a:t>URL</a:t>
            </a:r>
            <a:r>
              <a:rPr lang="zh-CN" altLang="en-US" dirty="0"/>
              <a:t>，而不是</a:t>
            </a:r>
            <a:r>
              <a:rPr lang="zh-CN" altLang="en-US" u="sng" dirty="0"/>
              <a:t>错误</a:t>
            </a:r>
            <a:r>
              <a:rPr lang="en-US" altLang="zh-CN" u="sng" dirty="0"/>
              <a:t>404</a:t>
            </a:r>
          </a:p>
          <a:p>
            <a:pPr marL="887095" lvl="2" eaLnBrk="1" fontAlgn="auto" hangingPunct="1">
              <a:lnSpc>
                <a:spcPct val="90000"/>
              </a:lnSpc>
              <a:spcAft>
                <a:spcPts val="0"/>
              </a:spcAft>
              <a:buFont typeface="Wingdings 2" panose="05020102010507070707"/>
              <a:buChar char=""/>
              <a:defRPr/>
            </a:pPr>
            <a:r>
              <a:rPr lang="zh-CN" altLang="en-US" dirty="0"/>
              <a:t>在选择</a:t>
            </a:r>
            <a:r>
              <a:rPr lang="zh-CN" altLang="en-US" dirty="0">
                <a:solidFill>
                  <a:srgbClr val="FF0000"/>
                </a:solidFill>
              </a:rPr>
              <a:t>反馈类型</a:t>
            </a:r>
            <a:r>
              <a:rPr lang="zh-CN" altLang="en-US" dirty="0"/>
              <a:t>时，应考虑</a:t>
            </a:r>
            <a:r>
              <a:rPr lang="zh-CN" altLang="en-US" dirty="0">
                <a:solidFill>
                  <a:srgbClr val="FF0000"/>
                </a:solidFill>
              </a:rPr>
              <a:t>不同类型的用户</a:t>
            </a:r>
          </a:p>
          <a:p>
            <a:pPr marL="640080" lvl="1" indent="-237490" eaLnBrk="1" fontAlgn="auto" hangingPunct="1">
              <a:lnSpc>
                <a:spcPct val="90000"/>
              </a:lnSpc>
              <a:spcAft>
                <a:spcPts val="0"/>
              </a:spcAft>
              <a:buFont typeface="Verdana" panose="020B0604030504040204"/>
              <a:buChar char="◦"/>
              <a:defRPr/>
            </a:pPr>
            <a:r>
              <a:rPr lang="zh-CN" altLang="en-US" dirty="0"/>
              <a:t>设计对话，</a:t>
            </a:r>
            <a:r>
              <a:rPr lang="zh-CN" altLang="en-US" dirty="0">
                <a:solidFill>
                  <a:srgbClr val="FF0000"/>
                </a:solidFill>
              </a:rPr>
              <a:t>提示任务已完成</a:t>
            </a:r>
          </a:p>
          <a:p>
            <a:pPr marL="887095" lvl="2" eaLnBrk="1" fontAlgn="auto" hangingPunct="1">
              <a:lnSpc>
                <a:spcPct val="90000"/>
              </a:lnSpc>
              <a:spcAft>
                <a:spcPts val="0"/>
              </a:spcAft>
              <a:buFont typeface="Wingdings 2" panose="05020102010507070707"/>
              <a:buChar char=""/>
              <a:defRPr/>
            </a:pPr>
            <a:r>
              <a:rPr lang="zh-CN" altLang="en-US" dirty="0"/>
              <a:t>例如：在完成打印时，应提示</a:t>
            </a:r>
            <a:r>
              <a:rPr lang="zh-CN" altLang="en-US" u="sng" dirty="0"/>
              <a:t>打印结束</a:t>
            </a:r>
          </a:p>
          <a:p>
            <a:pPr marL="640080" lvl="1" indent="-237490" eaLnBrk="1" fontAlgn="auto" hangingPunct="1">
              <a:lnSpc>
                <a:spcPct val="90000"/>
              </a:lnSpc>
              <a:spcAft>
                <a:spcPts val="0"/>
              </a:spcAft>
              <a:buFont typeface="Verdana" panose="020B0604030504040204"/>
              <a:buChar char="◦"/>
              <a:defRPr/>
            </a:pPr>
            <a:r>
              <a:rPr lang="zh-CN" altLang="en-US" dirty="0"/>
              <a:t>提供</a:t>
            </a:r>
            <a:r>
              <a:rPr lang="zh-CN" altLang="en-US" dirty="0">
                <a:solidFill>
                  <a:srgbClr val="FF0000"/>
                </a:solidFill>
              </a:rPr>
              <a:t>错误预防</a:t>
            </a:r>
            <a:r>
              <a:rPr lang="zh-CN" altLang="en-US" dirty="0"/>
              <a:t>和</a:t>
            </a:r>
            <a:r>
              <a:rPr lang="zh-CN" altLang="en-US" dirty="0">
                <a:solidFill>
                  <a:srgbClr val="FF0000"/>
                </a:solidFill>
              </a:rPr>
              <a:t>纠错功能</a:t>
            </a:r>
          </a:p>
          <a:p>
            <a:pPr marL="887095" lvl="2" eaLnBrk="1" fontAlgn="auto" hangingPunct="1">
              <a:lnSpc>
                <a:spcPct val="90000"/>
              </a:lnSpc>
              <a:spcAft>
                <a:spcPts val="0"/>
              </a:spcAft>
              <a:buFont typeface="Wingdings 2" panose="05020102010507070707"/>
              <a:buChar char=""/>
              <a:defRPr/>
            </a:pPr>
            <a:r>
              <a:rPr lang="zh-CN" altLang="en-US" dirty="0"/>
              <a:t>界面应能预防用户出错，但错误总不可避免，系统应能容错，并允许用户纠错</a:t>
            </a:r>
          </a:p>
          <a:p>
            <a:pPr marL="640080" lvl="1" indent="-237490" eaLnBrk="1" fontAlgn="auto" hangingPunct="1">
              <a:lnSpc>
                <a:spcPct val="90000"/>
              </a:lnSpc>
              <a:spcAft>
                <a:spcPts val="0"/>
              </a:spcAft>
              <a:buFont typeface="Verdana" panose="020B0604030504040204"/>
              <a:buChar char="◦"/>
              <a:defRPr/>
            </a:pPr>
            <a:r>
              <a:rPr lang="zh-CN" altLang="en-US" dirty="0"/>
              <a:t>应便于用户</a:t>
            </a:r>
            <a:r>
              <a:rPr lang="zh-CN" altLang="en-US" dirty="0">
                <a:solidFill>
                  <a:srgbClr val="FF0000"/>
                </a:solidFill>
              </a:rPr>
              <a:t>撤销某个操作</a:t>
            </a:r>
          </a:p>
          <a:p>
            <a:pPr marL="887095" lvl="2" eaLnBrk="1" fontAlgn="auto" hangingPunct="1">
              <a:lnSpc>
                <a:spcPct val="90000"/>
              </a:lnSpc>
              <a:spcAft>
                <a:spcPts val="0"/>
              </a:spcAft>
              <a:buFont typeface="Wingdings 2" panose="05020102010507070707"/>
              <a:buChar char=""/>
              <a:defRPr/>
            </a:pPr>
            <a:r>
              <a:rPr lang="zh-CN" altLang="en-US" dirty="0"/>
              <a:t>例如：必要时应提供撤销（</a:t>
            </a:r>
            <a:r>
              <a:rPr lang="en-US" altLang="zh-CN" dirty="0"/>
              <a:t>undo</a:t>
            </a:r>
            <a:r>
              <a:rPr lang="zh-CN" altLang="en-US" dirty="0"/>
              <a:t>）操作</a:t>
            </a:r>
          </a:p>
          <a:p>
            <a:pPr marL="640080" lvl="1" indent="-237490" eaLnBrk="1" fontAlgn="auto" hangingPunct="1">
              <a:lnSpc>
                <a:spcPct val="90000"/>
              </a:lnSpc>
              <a:spcAft>
                <a:spcPts val="0"/>
              </a:spcAft>
              <a:buFont typeface="Verdana" panose="020B0604030504040204"/>
              <a:buChar char="◦"/>
              <a:defRPr/>
            </a:pPr>
            <a:r>
              <a:rPr lang="zh-CN" altLang="en-US" dirty="0"/>
              <a:t>用户</a:t>
            </a:r>
            <a:r>
              <a:rPr lang="zh-CN" altLang="en-US" dirty="0">
                <a:solidFill>
                  <a:srgbClr val="FF0000"/>
                </a:solidFill>
              </a:rPr>
              <a:t>掌握控制权</a:t>
            </a:r>
          </a:p>
          <a:p>
            <a:pPr marL="887095" lvl="2" eaLnBrk="1" fontAlgn="auto" hangingPunct="1">
              <a:lnSpc>
                <a:spcPct val="90000"/>
              </a:lnSpc>
              <a:spcAft>
                <a:spcPts val="0"/>
              </a:spcAft>
              <a:buFont typeface="Wingdings 2" panose="05020102010507070707"/>
              <a:buChar char=""/>
              <a:defRPr/>
            </a:pPr>
            <a:r>
              <a:rPr lang="zh-CN" altLang="en-US" dirty="0"/>
              <a:t>用户总是希望能由自己控制交互，而不是由系统控制</a:t>
            </a:r>
          </a:p>
        </p:txBody>
      </p:sp>
      <p:sp>
        <p:nvSpPr>
          <p:cNvPr id="67587" name="灯片编号占位符 3">
            <a:extLst>
              <a:ext uri="{FF2B5EF4-FFF2-40B4-BE49-F238E27FC236}">
                <a16:creationId xmlns:a16="http://schemas.microsoft.com/office/drawing/2014/main" id="{2C047EFE-C2BD-DAB7-120A-A50B56F4BA7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EBEE75FE-B3E9-4EDD-9E4F-EB09A9BB1C9F}" type="slidenum">
              <a:rPr lang="en-US" altLang="zh-CN" sz="1200">
                <a:solidFill>
                  <a:srgbClr val="B5A788"/>
                </a:solidFill>
              </a:rPr>
              <a:pPr/>
              <a:t>56</a:t>
            </a:fld>
            <a:endParaRPr lang="en-US" altLang="zh-CN" sz="1200">
              <a:solidFill>
                <a:srgbClr val="B5A788"/>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9BEECCF-7037-36CF-2718-BA85DCC0B601}"/>
              </a:ext>
            </a:extLst>
          </p:cNvPr>
          <p:cNvSpPr>
            <a:spLocks noGrp="1" noChangeArrowheads="1"/>
          </p:cNvSpPr>
          <p:nvPr>
            <p:ph type="title"/>
          </p:nvPr>
        </p:nvSpPr>
        <p:spPr/>
        <p:txBody>
          <a:bodyPr/>
          <a:lstStyle/>
          <a:p>
            <a:pPr eaLnBrk="1" fontAlgn="auto" hangingPunct="1">
              <a:spcAft>
                <a:spcPts val="0"/>
              </a:spcAft>
              <a:defRPr/>
            </a:pPr>
            <a:r>
              <a:rPr lang="en-US" altLang="zh-CN">
                <a:solidFill>
                  <a:schemeClr val="tx2">
                    <a:satMod val="130000"/>
                  </a:schemeClr>
                </a:solidFill>
              </a:rPr>
              <a:t>8.4.1 </a:t>
            </a:r>
            <a:r>
              <a:rPr lang="zh-CN" altLang="en-US">
                <a:solidFill>
                  <a:schemeClr val="tx2">
                    <a:satMod val="130000"/>
                  </a:schemeClr>
                </a:solidFill>
              </a:rPr>
              <a:t>物理设计指南</a:t>
            </a:r>
          </a:p>
        </p:txBody>
      </p:sp>
      <p:sp>
        <p:nvSpPr>
          <p:cNvPr id="66563" name="Rectangle 3">
            <a:extLst>
              <a:ext uri="{FF2B5EF4-FFF2-40B4-BE49-F238E27FC236}">
                <a16:creationId xmlns:a16="http://schemas.microsoft.com/office/drawing/2014/main" id="{98FD547E-1BFE-2462-8085-2107D7C3E22A}"/>
              </a:ext>
            </a:extLst>
          </p:cNvPr>
          <p:cNvSpPr>
            <a:spLocks noGrp="1" noChangeArrowheads="1"/>
          </p:cNvSpPr>
          <p:nvPr>
            <p:ph idx="1"/>
          </p:nvPr>
        </p:nvSpPr>
        <p:spPr>
          <a:xfrm>
            <a:off x="942975" y="1357313"/>
            <a:ext cx="8201025" cy="5214937"/>
          </a:xfrm>
        </p:spPr>
        <p:txBody>
          <a:bodyPr>
            <a:normAutofit fontScale="85000" lnSpcReduction="10000"/>
          </a:bodyPr>
          <a:lstStyle/>
          <a:p>
            <a:pPr marL="640080" lvl="1" indent="-237490" eaLnBrk="1" fontAlgn="auto" hangingPunct="1">
              <a:spcAft>
                <a:spcPts val="0"/>
              </a:spcAft>
              <a:buFont typeface="Verdana" panose="020B0604030504040204"/>
              <a:buChar char="◦"/>
              <a:defRPr/>
            </a:pPr>
            <a:r>
              <a:rPr lang="zh-CN" altLang="en-US" dirty="0"/>
              <a:t>减轻</a:t>
            </a:r>
            <a:r>
              <a:rPr lang="zh-CN" altLang="en-US" dirty="0">
                <a:solidFill>
                  <a:srgbClr val="FF0000"/>
                </a:solidFill>
              </a:rPr>
              <a:t>记忆负担</a:t>
            </a:r>
          </a:p>
          <a:p>
            <a:pPr marL="365760" indent="-283210" eaLnBrk="1" fontAlgn="auto" hangingPunct="1">
              <a:spcAft>
                <a:spcPts val="0"/>
              </a:spcAft>
              <a:buFont typeface="Wingdings 2" panose="05020102010507070707"/>
              <a:buChar char=""/>
              <a:defRPr/>
            </a:pPr>
            <a:endParaRPr lang="en-US" altLang="zh-CN" dirty="0"/>
          </a:p>
          <a:p>
            <a:pPr marL="365760" indent="-283210" eaLnBrk="1" fontAlgn="auto" hangingPunct="1">
              <a:spcAft>
                <a:spcPts val="0"/>
              </a:spcAft>
              <a:buFont typeface="Wingdings 2" panose="05020102010507070707"/>
              <a:buChar char=""/>
              <a:defRPr/>
            </a:pPr>
            <a:r>
              <a:rPr lang="zh-CN" altLang="en-US" dirty="0"/>
              <a:t>研究者也提出了许多</a:t>
            </a:r>
            <a:r>
              <a:rPr lang="zh-CN" altLang="en-US" dirty="0">
                <a:solidFill>
                  <a:srgbClr val="FF0000"/>
                </a:solidFill>
              </a:rPr>
              <a:t>其他的设计指南</a:t>
            </a:r>
            <a:endParaRPr lang="zh-CN" altLang="en-US" dirty="0"/>
          </a:p>
          <a:p>
            <a:pPr marL="640080" lvl="1" indent="-237490" eaLnBrk="1" fontAlgn="auto" hangingPunct="1">
              <a:spcAft>
                <a:spcPts val="0"/>
              </a:spcAft>
              <a:buFont typeface="Verdana" panose="020B0604030504040204"/>
              <a:buChar char="◦"/>
              <a:defRPr/>
            </a:pPr>
            <a:r>
              <a:rPr lang="zh-CN" altLang="en-US" dirty="0"/>
              <a:t>尽可能让</a:t>
            </a:r>
            <a:r>
              <a:rPr lang="zh-CN" altLang="en-US" dirty="0">
                <a:solidFill>
                  <a:srgbClr val="FF0000"/>
                </a:solidFill>
              </a:rPr>
              <a:t>交互过程简单明了</a:t>
            </a:r>
          </a:p>
          <a:p>
            <a:pPr marL="640080" lvl="1" indent="-237490" eaLnBrk="1" fontAlgn="auto" hangingPunct="1">
              <a:spcAft>
                <a:spcPts val="0"/>
              </a:spcAft>
              <a:buFont typeface="Verdana" panose="020B0604030504040204"/>
              <a:buChar char="◦"/>
              <a:defRPr/>
            </a:pPr>
            <a:r>
              <a:rPr lang="zh-CN" altLang="en-US" dirty="0"/>
              <a:t>合理组织界面元素，</a:t>
            </a:r>
            <a:r>
              <a:rPr lang="zh-CN" altLang="en-US" dirty="0">
                <a:solidFill>
                  <a:srgbClr val="FF0000"/>
                </a:solidFill>
              </a:rPr>
              <a:t>适当分组</a:t>
            </a:r>
            <a:r>
              <a:rPr lang="zh-CN" altLang="en-US" dirty="0"/>
              <a:t>以帮助理解和使用产品</a:t>
            </a:r>
          </a:p>
          <a:p>
            <a:pPr marL="640080" lvl="1" indent="-237490" eaLnBrk="1" fontAlgn="auto" hangingPunct="1">
              <a:spcAft>
                <a:spcPts val="0"/>
              </a:spcAft>
              <a:buFont typeface="Verdana" panose="020B0604030504040204"/>
              <a:buChar char="◦"/>
              <a:defRPr/>
            </a:pPr>
            <a:r>
              <a:rPr lang="zh-CN" altLang="en-US" dirty="0"/>
              <a:t>图标设计应</a:t>
            </a:r>
            <a:r>
              <a:rPr lang="zh-CN" altLang="en-US" dirty="0">
                <a:solidFill>
                  <a:srgbClr val="FF0000"/>
                </a:solidFill>
              </a:rPr>
              <a:t>直观</a:t>
            </a:r>
            <a:r>
              <a:rPr lang="zh-CN" altLang="en-US" dirty="0"/>
              <a:t>、具有概括性</a:t>
            </a:r>
          </a:p>
          <a:p>
            <a:pPr marL="640080" lvl="1" indent="-237490" eaLnBrk="1" fontAlgn="auto" hangingPunct="1">
              <a:spcAft>
                <a:spcPts val="0"/>
              </a:spcAft>
              <a:buFont typeface="Verdana" panose="020B0604030504040204"/>
              <a:buChar char="◦"/>
              <a:defRPr/>
            </a:pPr>
            <a:r>
              <a:rPr lang="zh-CN" altLang="en-US" dirty="0"/>
              <a:t>使用户和系统之间的</a:t>
            </a:r>
            <a:r>
              <a:rPr lang="zh-CN" altLang="en-US" dirty="0">
                <a:solidFill>
                  <a:srgbClr val="FF0000"/>
                </a:solidFill>
              </a:rPr>
              <a:t>交互尽可能明确</a:t>
            </a:r>
            <a:endParaRPr lang="en-US" altLang="zh-CN" dirty="0">
              <a:solidFill>
                <a:srgbClr val="FF0000"/>
              </a:solidFill>
            </a:endParaRPr>
          </a:p>
          <a:p>
            <a:pPr marL="640080" lvl="1" indent="-237490" eaLnBrk="1" fontAlgn="auto" hangingPunct="1">
              <a:spcAft>
                <a:spcPts val="0"/>
              </a:spcAft>
              <a:buFont typeface="Verdana" panose="020B0604030504040204" pitchFamily="34" charset="0"/>
              <a:buNone/>
              <a:defRPr/>
            </a:pPr>
            <a:endParaRPr lang="zh-CN" altLang="en-US" dirty="0">
              <a:solidFill>
                <a:srgbClr val="FF0000"/>
              </a:solidFill>
            </a:endParaRPr>
          </a:p>
          <a:p>
            <a:pPr marL="365760" indent="-283210" eaLnBrk="1" fontAlgn="auto" hangingPunct="1">
              <a:spcAft>
                <a:spcPts val="0"/>
              </a:spcAft>
              <a:buFont typeface="Wingdings 2" panose="05020102010507070707"/>
              <a:buChar char=""/>
              <a:defRPr/>
            </a:pPr>
            <a:r>
              <a:rPr lang="zh-CN" altLang="en-US" dirty="0"/>
              <a:t>设计指南和标准旨在为设计者</a:t>
            </a:r>
            <a:r>
              <a:rPr lang="zh-CN" altLang="en-US" dirty="0">
                <a:solidFill>
                  <a:srgbClr val="FF0000"/>
                </a:solidFill>
              </a:rPr>
              <a:t>提供指导</a:t>
            </a:r>
            <a:r>
              <a:rPr lang="zh-CN" altLang="en-US" dirty="0"/>
              <a:t>、</a:t>
            </a:r>
            <a:r>
              <a:rPr lang="zh-CN" altLang="en-US" dirty="0">
                <a:solidFill>
                  <a:srgbClr val="FF0000"/>
                </a:solidFill>
              </a:rPr>
              <a:t>帮助设计</a:t>
            </a:r>
          </a:p>
          <a:p>
            <a:pPr marL="640080" lvl="1" indent="-237490" eaLnBrk="1" fontAlgn="auto" hangingPunct="1">
              <a:spcAft>
                <a:spcPts val="0"/>
              </a:spcAft>
              <a:buFont typeface="Verdana" panose="020B0604030504040204"/>
              <a:buChar char="◦"/>
              <a:defRPr/>
            </a:pPr>
            <a:r>
              <a:rPr lang="zh-CN" altLang="en-US" dirty="0">
                <a:solidFill>
                  <a:srgbClr val="FF0000"/>
                </a:solidFill>
              </a:rPr>
              <a:t>设计原理</a:t>
            </a:r>
            <a:r>
              <a:rPr lang="zh-CN" altLang="en-US" dirty="0"/>
              <a:t>来源于</a:t>
            </a:r>
            <a:r>
              <a:rPr lang="zh-CN" altLang="en-US" dirty="0">
                <a:solidFill>
                  <a:srgbClr val="FF0000"/>
                </a:solidFill>
              </a:rPr>
              <a:t>理论</a:t>
            </a:r>
            <a:r>
              <a:rPr lang="zh-CN" altLang="en-US" dirty="0"/>
              <a:t>，通常是</a:t>
            </a:r>
            <a:r>
              <a:rPr lang="zh-CN" altLang="en-US" dirty="0">
                <a:solidFill>
                  <a:srgbClr val="FF0000"/>
                </a:solidFill>
              </a:rPr>
              <a:t>抽象的指导性策略</a:t>
            </a:r>
          </a:p>
          <a:p>
            <a:pPr marL="887095" lvl="2" eaLnBrk="1" fontAlgn="auto" hangingPunct="1">
              <a:spcAft>
                <a:spcPts val="0"/>
              </a:spcAft>
              <a:buFont typeface="Wingdings 2" panose="05020102010507070707" pitchFamily="18" charset="2"/>
              <a:buNone/>
              <a:defRPr/>
            </a:pPr>
            <a:endParaRPr lang="zh-CN" altLang="en-US" dirty="0"/>
          </a:p>
          <a:p>
            <a:pPr marL="887095" lvl="2" eaLnBrk="1" fontAlgn="auto" hangingPunct="1">
              <a:spcAft>
                <a:spcPts val="0"/>
              </a:spcAft>
              <a:buFont typeface="Wingdings 2" panose="05020102010507070707"/>
              <a:buChar char=""/>
              <a:defRPr/>
            </a:pPr>
            <a:r>
              <a:rPr lang="zh-CN" altLang="en-US" dirty="0"/>
              <a:t>例如：使用</a:t>
            </a:r>
            <a:r>
              <a:rPr lang="zh-CN" altLang="en-US" dirty="0">
                <a:solidFill>
                  <a:srgbClr val="FF0000"/>
                </a:solidFill>
              </a:rPr>
              <a:t>识别取代记忆</a:t>
            </a:r>
            <a:r>
              <a:rPr lang="zh-CN" altLang="en-US" dirty="0"/>
              <a:t>的原理的基础是</a:t>
            </a:r>
            <a:r>
              <a:rPr lang="zh-CN" altLang="en-US" dirty="0">
                <a:solidFill>
                  <a:srgbClr val="FF0000"/>
                </a:solidFill>
              </a:rPr>
              <a:t>记忆理论</a:t>
            </a:r>
          </a:p>
        </p:txBody>
      </p:sp>
      <p:sp>
        <p:nvSpPr>
          <p:cNvPr id="68611" name="灯片编号占位符 3">
            <a:extLst>
              <a:ext uri="{FF2B5EF4-FFF2-40B4-BE49-F238E27FC236}">
                <a16:creationId xmlns:a16="http://schemas.microsoft.com/office/drawing/2014/main" id="{3B8E4891-4020-DA42-45BD-F80A91BF336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7A2058D6-CAF5-4736-86E1-7BB082752036}" type="slidenum">
              <a:rPr lang="en-US" altLang="zh-CN" sz="1200">
                <a:solidFill>
                  <a:srgbClr val="B5A788"/>
                </a:solidFill>
              </a:rPr>
              <a:pPr/>
              <a:t>57</a:t>
            </a:fld>
            <a:endParaRPr lang="en-US" altLang="zh-CN" sz="1200">
              <a:solidFill>
                <a:srgbClr val="B5A788"/>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49D61652-E17D-BBBD-32CA-7481E71C2AB4}"/>
              </a:ext>
            </a:extLst>
          </p:cNvPr>
          <p:cNvSpPr>
            <a:spLocks noGrp="1" noChangeArrowheads="1"/>
          </p:cNvSpPr>
          <p:nvPr>
            <p:ph type="title"/>
          </p:nvPr>
        </p:nvSpPr>
        <p:spPr/>
        <p:txBody>
          <a:bodyPr/>
          <a:lstStyle/>
          <a:p>
            <a:pPr eaLnBrk="1" fontAlgn="auto" hangingPunct="1">
              <a:spcAft>
                <a:spcPts val="0"/>
              </a:spcAft>
              <a:defRPr/>
            </a:pPr>
            <a:r>
              <a:rPr lang="en-US" altLang="zh-CN">
                <a:solidFill>
                  <a:schemeClr val="tx2">
                    <a:satMod val="130000"/>
                  </a:schemeClr>
                </a:solidFill>
              </a:rPr>
              <a:t>8.4.1 </a:t>
            </a:r>
            <a:r>
              <a:rPr lang="zh-CN" altLang="en-US">
                <a:solidFill>
                  <a:schemeClr val="tx2">
                    <a:satMod val="130000"/>
                  </a:schemeClr>
                </a:solidFill>
              </a:rPr>
              <a:t>物理设计指南</a:t>
            </a:r>
          </a:p>
        </p:txBody>
      </p:sp>
      <p:sp>
        <p:nvSpPr>
          <p:cNvPr id="67587" name="Rectangle 3">
            <a:extLst>
              <a:ext uri="{FF2B5EF4-FFF2-40B4-BE49-F238E27FC236}">
                <a16:creationId xmlns:a16="http://schemas.microsoft.com/office/drawing/2014/main" id="{5D940A21-59E2-AA08-2EBD-914628A626BF}"/>
              </a:ext>
            </a:extLst>
          </p:cNvPr>
          <p:cNvSpPr>
            <a:spLocks noGrp="1" noChangeArrowheads="1"/>
          </p:cNvSpPr>
          <p:nvPr>
            <p:ph idx="1"/>
          </p:nvPr>
        </p:nvSpPr>
        <p:spPr>
          <a:xfrm>
            <a:off x="571500" y="1620838"/>
            <a:ext cx="8572500" cy="5237162"/>
          </a:xfrm>
        </p:spPr>
        <p:txBody>
          <a:bodyPr>
            <a:normAutofit lnSpcReduction="10000"/>
          </a:bodyPr>
          <a:lstStyle/>
          <a:p>
            <a:pPr marL="887095" lvl="2" eaLnBrk="1" fontAlgn="auto" hangingPunct="1">
              <a:spcAft>
                <a:spcPts val="0"/>
              </a:spcAft>
              <a:buFont typeface="Wingdings 2" panose="05020102010507070707"/>
              <a:buChar char=""/>
              <a:defRPr/>
            </a:pPr>
            <a:r>
              <a:rPr lang="en-US" altLang="zh-CN" dirty="0"/>
              <a:t>Norman</a:t>
            </a:r>
            <a:r>
              <a:rPr lang="zh-CN" altLang="en-US" dirty="0"/>
              <a:t>的设计原理、</a:t>
            </a:r>
            <a:r>
              <a:rPr lang="en-US" altLang="zh-CN" dirty="0"/>
              <a:t>Nielson</a:t>
            </a:r>
            <a:r>
              <a:rPr lang="zh-CN" altLang="en-US" dirty="0"/>
              <a:t>的可用性原理和</a:t>
            </a:r>
            <a:r>
              <a:rPr lang="en-US" altLang="zh-CN" dirty="0" err="1"/>
              <a:t>Shneiderman</a:t>
            </a:r>
            <a:r>
              <a:rPr lang="zh-CN" altLang="en-US" dirty="0"/>
              <a:t>的设计原理均属于此</a:t>
            </a:r>
            <a:endParaRPr lang="en-US" altLang="zh-CN" dirty="0"/>
          </a:p>
          <a:p>
            <a:pPr marL="887095" lvl="2" eaLnBrk="1" fontAlgn="auto" hangingPunct="1">
              <a:spcAft>
                <a:spcPts val="0"/>
              </a:spcAft>
              <a:buFont typeface="Wingdings 2" panose="05020102010507070707" pitchFamily="18" charset="2"/>
              <a:buNone/>
              <a:defRPr/>
            </a:pPr>
            <a:endParaRPr lang="zh-CN" altLang="en-US" dirty="0"/>
          </a:p>
          <a:p>
            <a:pPr marL="640080" lvl="1" indent="-237490" eaLnBrk="1" fontAlgn="auto" hangingPunct="1">
              <a:spcAft>
                <a:spcPts val="0"/>
              </a:spcAft>
              <a:buFont typeface="Verdana" panose="020B0604030504040204"/>
              <a:buChar char="◦"/>
              <a:defRPr/>
            </a:pPr>
            <a:r>
              <a:rPr lang="zh-CN" altLang="en-US" dirty="0">
                <a:solidFill>
                  <a:srgbClr val="FF0000"/>
                </a:solidFill>
              </a:rPr>
              <a:t>设计规则</a:t>
            </a:r>
            <a:r>
              <a:rPr lang="zh-CN" altLang="en-US" dirty="0"/>
              <a:t>来源于</a:t>
            </a:r>
            <a:r>
              <a:rPr lang="zh-CN" altLang="en-US" dirty="0">
                <a:solidFill>
                  <a:srgbClr val="FF0000"/>
                </a:solidFill>
              </a:rPr>
              <a:t>实践经验</a:t>
            </a:r>
            <a:r>
              <a:rPr lang="zh-CN" altLang="en-US" dirty="0"/>
              <a:t>的总结</a:t>
            </a:r>
          </a:p>
          <a:p>
            <a:pPr marL="887095" lvl="2" eaLnBrk="1" fontAlgn="auto" hangingPunct="1">
              <a:spcAft>
                <a:spcPts val="0"/>
              </a:spcAft>
              <a:buFont typeface="Wingdings 2" panose="05020102010507070707"/>
              <a:buChar char=""/>
              <a:defRPr/>
            </a:pPr>
            <a:r>
              <a:rPr lang="zh-CN" altLang="en-US" dirty="0"/>
              <a:t>更为</a:t>
            </a:r>
            <a:r>
              <a:rPr lang="zh-CN" altLang="en-US" dirty="0">
                <a:solidFill>
                  <a:srgbClr val="FF0000"/>
                </a:solidFill>
              </a:rPr>
              <a:t>具体的</a:t>
            </a:r>
            <a:r>
              <a:rPr lang="zh-CN" altLang="en-US" dirty="0"/>
              <a:t>设计指导</a:t>
            </a:r>
          </a:p>
          <a:p>
            <a:pPr marL="887095" lvl="2" eaLnBrk="1" fontAlgn="auto" hangingPunct="1">
              <a:spcAft>
                <a:spcPts val="0"/>
              </a:spcAft>
              <a:buFont typeface="Wingdings 2" panose="05020102010507070707"/>
              <a:buChar char=""/>
              <a:defRPr/>
            </a:pPr>
            <a:r>
              <a:rPr lang="en-US" altLang="zh-CN" dirty="0"/>
              <a:t>Smith</a:t>
            </a:r>
            <a:r>
              <a:rPr lang="zh-CN" altLang="en-US" dirty="0"/>
              <a:t>和</a:t>
            </a:r>
            <a:r>
              <a:rPr lang="en-US" altLang="zh-CN" dirty="0" err="1"/>
              <a:t>Moisier</a:t>
            </a:r>
            <a:r>
              <a:rPr lang="zh-CN" altLang="en-US" dirty="0"/>
              <a:t>编辑了一组经典的设计规则</a:t>
            </a:r>
          </a:p>
          <a:p>
            <a:pPr marL="1097280" lvl="3" indent="-173990" eaLnBrk="1" fontAlgn="auto" hangingPunct="1">
              <a:spcAft>
                <a:spcPts val="0"/>
              </a:spcAft>
              <a:buClr>
                <a:schemeClr val="accent3"/>
              </a:buClr>
              <a:buFont typeface="Wingdings 2" panose="05020102010507070707"/>
              <a:buChar char=""/>
              <a:defRPr/>
            </a:pPr>
            <a:r>
              <a:rPr lang="zh-CN" altLang="en-US" sz="1800" dirty="0"/>
              <a:t>例如：对于</a:t>
            </a:r>
            <a:r>
              <a:rPr lang="zh-CN" altLang="en-US" sz="1800" dirty="0">
                <a:solidFill>
                  <a:srgbClr val="FF0000"/>
                </a:solidFill>
              </a:rPr>
              <a:t>数据输入项</a:t>
            </a:r>
            <a:r>
              <a:rPr lang="zh-CN" altLang="en-US" sz="1800" dirty="0"/>
              <a:t>的设计规则</a:t>
            </a:r>
          </a:p>
          <a:p>
            <a:pPr marL="1298575" lvl="4" indent="-182880" eaLnBrk="1" fontAlgn="auto" hangingPunct="1">
              <a:spcAft>
                <a:spcPts val="0"/>
              </a:spcAft>
              <a:buClr>
                <a:schemeClr val="accent4"/>
              </a:buClr>
              <a:buFontTx/>
              <a:buNone/>
              <a:defRPr/>
            </a:pPr>
            <a:r>
              <a:rPr lang="en-US" altLang="zh-CN" sz="1800" dirty="0"/>
              <a:t>1 </a:t>
            </a:r>
            <a:r>
              <a:rPr lang="zh-CN" altLang="en-US" sz="1800" dirty="0"/>
              <a:t>数据输入项</a:t>
            </a:r>
          </a:p>
          <a:p>
            <a:pPr marL="1298575" lvl="4" indent="-182880" eaLnBrk="1" fontAlgn="auto" hangingPunct="1">
              <a:spcAft>
                <a:spcPts val="0"/>
              </a:spcAft>
              <a:buClr>
                <a:schemeClr val="accent4"/>
              </a:buClr>
              <a:buFontTx/>
              <a:buNone/>
              <a:defRPr/>
            </a:pPr>
            <a:r>
              <a:rPr lang="en-US" altLang="zh-CN" sz="1800" dirty="0"/>
              <a:t>1.1 </a:t>
            </a:r>
            <a:r>
              <a:rPr lang="zh-CN" altLang="en-US" sz="1800" dirty="0">
                <a:solidFill>
                  <a:srgbClr val="FF0000"/>
                </a:solidFill>
              </a:rPr>
              <a:t>位置指示</a:t>
            </a:r>
          </a:p>
          <a:p>
            <a:pPr marL="1298575" lvl="4" indent="-182880" eaLnBrk="1" fontAlgn="auto" hangingPunct="1">
              <a:spcAft>
                <a:spcPts val="0"/>
              </a:spcAft>
              <a:buClr>
                <a:schemeClr val="accent4"/>
              </a:buClr>
              <a:buFontTx/>
              <a:buNone/>
              <a:defRPr/>
            </a:pPr>
            <a:r>
              <a:rPr lang="en-US" altLang="zh-CN" sz="1800" dirty="0"/>
              <a:t>1.1-1 </a:t>
            </a:r>
            <a:r>
              <a:rPr lang="zh-CN" altLang="en-US" sz="1800" dirty="0">
                <a:solidFill>
                  <a:srgbClr val="FF0000"/>
                </a:solidFill>
              </a:rPr>
              <a:t>可区分的光标</a:t>
            </a:r>
          </a:p>
          <a:p>
            <a:pPr marL="1298575" lvl="4" indent="-182880" eaLnBrk="1" fontAlgn="auto" hangingPunct="1">
              <a:spcAft>
                <a:spcPts val="0"/>
              </a:spcAft>
              <a:buClr>
                <a:schemeClr val="accent4"/>
              </a:buClr>
              <a:buFontTx/>
              <a:buNone/>
              <a:defRPr/>
            </a:pPr>
            <a:r>
              <a:rPr lang="zh-CN" altLang="en-US" sz="1800" dirty="0"/>
              <a:t>	对于在屏幕上的位置指示，采用不同的可视特征提供一个</a:t>
            </a:r>
            <a:r>
              <a:rPr lang="zh-CN" altLang="en-US" sz="1800" dirty="0">
                <a:solidFill>
                  <a:srgbClr val="FF0000"/>
                </a:solidFill>
              </a:rPr>
              <a:t>可移动的光标</a:t>
            </a:r>
          </a:p>
          <a:p>
            <a:pPr marL="1298575" lvl="4" indent="-182880" eaLnBrk="1" fontAlgn="auto" hangingPunct="1">
              <a:spcAft>
                <a:spcPts val="0"/>
              </a:spcAft>
              <a:buClr>
                <a:schemeClr val="accent4"/>
              </a:buClr>
              <a:buFontTx/>
              <a:buNone/>
              <a:defRPr/>
            </a:pPr>
            <a:r>
              <a:rPr lang="zh-CN" altLang="en-US" sz="1800" b="1" dirty="0">
                <a:solidFill>
                  <a:srgbClr val="FF0000"/>
                </a:solidFill>
              </a:rPr>
              <a:t>例外</a:t>
            </a:r>
            <a:r>
              <a:rPr lang="zh-CN" altLang="en-US" sz="1800" dirty="0"/>
              <a:t> 当位置指示仅包含在选项中进行选择时，使用高亮所选择的项来取代不同的光标</a:t>
            </a:r>
          </a:p>
          <a:p>
            <a:pPr marL="1298575" lvl="4" indent="-182880" eaLnBrk="1" fontAlgn="auto" hangingPunct="1">
              <a:spcAft>
                <a:spcPts val="0"/>
              </a:spcAft>
              <a:buClr>
                <a:schemeClr val="accent4"/>
              </a:buClr>
              <a:buFontTx/>
              <a:buNone/>
              <a:defRPr/>
            </a:pPr>
            <a:r>
              <a:rPr lang="zh-CN" altLang="en-US" sz="1800" b="1" dirty="0">
                <a:solidFill>
                  <a:srgbClr val="FF0000"/>
                </a:solidFill>
              </a:rPr>
              <a:t>注解</a:t>
            </a:r>
            <a:r>
              <a:rPr lang="zh-CN" altLang="en-US" sz="1800" dirty="0">
                <a:solidFill>
                  <a:srgbClr val="FF0000"/>
                </a:solidFill>
              </a:rPr>
              <a:t> </a:t>
            </a:r>
            <a:r>
              <a:rPr lang="zh-CN" altLang="en-US" sz="1800" dirty="0"/>
              <a:t>选择光标形状时，考虑显示的一般内容。例如：下划线光标在下划线正文中是难以分辨的</a:t>
            </a:r>
          </a:p>
        </p:txBody>
      </p:sp>
      <p:sp>
        <p:nvSpPr>
          <p:cNvPr id="69635" name="灯片编号占位符 3">
            <a:extLst>
              <a:ext uri="{FF2B5EF4-FFF2-40B4-BE49-F238E27FC236}">
                <a16:creationId xmlns:a16="http://schemas.microsoft.com/office/drawing/2014/main" id="{364651A6-8A32-715D-01A2-65AF3E0A85E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256B8844-E5FD-488C-BF35-4D4D13CCB837}" type="slidenum">
              <a:rPr lang="en-US" altLang="zh-CN" sz="1200">
                <a:solidFill>
                  <a:srgbClr val="B5A788"/>
                </a:solidFill>
              </a:rPr>
              <a:pPr/>
              <a:t>58</a:t>
            </a:fld>
            <a:endParaRPr lang="en-US" altLang="zh-CN" sz="1200">
              <a:solidFill>
                <a:srgbClr val="B5A788"/>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14DF3B04-5B48-A9E5-AD5E-C9C62A295CD4}"/>
              </a:ext>
            </a:extLst>
          </p:cNvPr>
          <p:cNvSpPr>
            <a:spLocks noGrp="1" noChangeArrowheads="1"/>
          </p:cNvSpPr>
          <p:nvPr>
            <p:ph type="title"/>
          </p:nvPr>
        </p:nvSpPr>
        <p:spPr/>
        <p:txBody>
          <a:bodyPr/>
          <a:lstStyle/>
          <a:p>
            <a:pPr eaLnBrk="1" fontAlgn="auto" hangingPunct="1">
              <a:spcAft>
                <a:spcPts val="0"/>
              </a:spcAft>
              <a:defRPr/>
            </a:pPr>
            <a:r>
              <a:rPr lang="en-US" altLang="zh-CN">
                <a:solidFill>
                  <a:schemeClr val="tx2">
                    <a:satMod val="130000"/>
                  </a:schemeClr>
                </a:solidFill>
              </a:rPr>
              <a:t>8.4.1 </a:t>
            </a:r>
            <a:r>
              <a:rPr lang="zh-CN" altLang="en-US">
                <a:solidFill>
                  <a:schemeClr val="tx2">
                    <a:satMod val="130000"/>
                  </a:schemeClr>
                </a:solidFill>
              </a:rPr>
              <a:t>物理设计指南</a:t>
            </a:r>
          </a:p>
        </p:txBody>
      </p:sp>
      <p:sp>
        <p:nvSpPr>
          <p:cNvPr id="70658" name="Rectangle 3">
            <a:extLst>
              <a:ext uri="{FF2B5EF4-FFF2-40B4-BE49-F238E27FC236}">
                <a16:creationId xmlns:a16="http://schemas.microsoft.com/office/drawing/2014/main" id="{2D00890D-E9DD-9101-C2AC-4681D76A0F00}"/>
              </a:ext>
            </a:extLst>
          </p:cNvPr>
          <p:cNvSpPr>
            <a:spLocks noGrp="1" noChangeArrowheads="1"/>
          </p:cNvSpPr>
          <p:nvPr>
            <p:ph idx="1"/>
          </p:nvPr>
        </p:nvSpPr>
        <p:spPr>
          <a:xfrm>
            <a:off x="685800" y="1193800"/>
            <a:ext cx="8243888" cy="4449763"/>
          </a:xfrm>
        </p:spPr>
        <p:txBody>
          <a:bodyPr/>
          <a:lstStyle/>
          <a:p>
            <a:pPr lvl="1" eaLnBrk="1" hangingPunct="1"/>
            <a:r>
              <a:rPr lang="zh-CN" altLang="en-US">
                <a:solidFill>
                  <a:srgbClr val="FF0000"/>
                </a:solidFill>
              </a:rPr>
              <a:t>风格指南</a:t>
            </a:r>
            <a:r>
              <a:rPr lang="zh-CN" altLang="en-US"/>
              <a:t>是与特殊的窗口系统平台相关的原理和规则</a:t>
            </a:r>
          </a:p>
          <a:p>
            <a:pPr lvl="2" eaLnBrk="1" hangingPunct="1"/>
            <a:r>
              <a:rPr lang="zh-CN" altLang="en-US"/>
              <a:t>用于保持应用系统界面设计“</a:t>
            </a:r>
            <a:r>
              <a:rPr lang="en-US" altLang="zh-CN"/>
              <a:t>look-and-feel”</a:t>
            </a:r>
            <a:r>
              <a:rPr lang="zh-CN" altLang="en-US"/>
              <a:t>的</a:t>
            </a:r>
            <a:r>
              <a:rPr lang="zh-CN" altLang="en-US">
                <a:solidFill>
                  <a:srgbClr val="FF0000"/>
                </a:solidFill>
              </a:rPr>
              <a:t>一致性</a:t>
            </a:r>
          </a:p>
          <a:p>
            <a:pPr lvl="2" eaLnBrk="1" hangingPunct="1"/>
            <a:r>
              <a:rPr lang="zh-CN" altLang="en-US"/>
              <a:t>典型的有</a:t>
            </a:r>
            <a:r>
              <a:rPr lang="en-US" altLang="zh-CN"/>
              <a:t>MS Windows</a:t>
            </a:r>
            <a:r>
              <a:rPr lang="zh-CN" altLang="en-US"/>
              <a:t>，</a:t>
            </a:r>
            <a:r>
              <a:rPr lang="en-US" altLang="zh-CN"/>
              <a:t>Apple Macintosh</a:t>
            </a:r>
            <a:r>
              <a:rPr lang="zh-CN" altLang="en-US"/>
              <a:t>和</a:t>
            </a:r>
            <a:r>
              <a:rPr lang="en-US" altLang="zh-CN"/>
              <a:t>Android</a:t>
            </a:r>
          </a:p>
          <a:p>
            <a:pPr lvl="2" eaLnBrk="1" hangingPunct="1"/>
            <a:r>
              <a:rPr lang="zh-CN" altLang="en-US"/>
              <a:t>例如：</a:t>
            </a:r>
            <a:r>
              <a:rPr lang="en-US" altLang="zh-CN"/>
              <a:t>Apple</a:t>
            </a:r>
            <a:r>
              <a:rPr lang="zh-CN" altLang="en-US"/>
              <a:t>定义了有关一致性的设计原理和规则</a:t>
            </a:r>
          </a:p>
          <a:p>
            <a:pPr lvl="3" eaLnBrk="1" hangingPunct="1"/>
            <a:r>
              <a:rPr lang="zh-CN" altLang="en-US" sz="1800"/>
              <a:t>原理：有效应用不仅自己是一致的，而且相互之间也是一致的</a:t>
            </a:r>
          </a:p>
          <a:p>
            <a:pPr lvl="3" eaLnBrk="1" hangingPunct="1"/>
            <a:r>
              <a:rPr lang="zh-CN" altLang="en-US" sz="1800"/>
              <a:t>规则：对于所有的操作，用户应首先选择对象，再选择操作</a:t>
            </a:r>
            <a:endParaRPr lang="en-US" altLang="zh-CN" sz="1800"/>
          </a:p>
          <a:p>
            <a:pPr lvl="3" eaLnBrk="1" hangingPunct="1">
              <a:buFont typeface="Wingdings 2" panose="05020102010507070707" pitchFamily="82" charset="2"/>
              <a:buNone/>
            </a:pPr>
            <a:endParaRPr lang="zh-CN" altLang="en-US" sz="1800"/>
          </a:p>
          <a:p>
            <a:pPr lvl="1" eaLnBrk="1" hangingPunct="1"/>
            <a:r>
              <a:rPr lang="zh-CN" altLang="en-US">
                <a:solidFill>
                  <a:srgbClr val="FF0000"/>
                </a:solidFill>
              </a:rPr>
              <a:t>标准</a:t>
            </a:r>
            <a:r>
              <a:rPr lang="zh-CN" altLang="en-US"/>
              <a:t>是国家</a:t>
            </a:r>
            <a:r>
              <a:rPr lang="en-US" altLang="zh-CN"/>
              <a:t>/</a:t>
            </a:r>
            <a:r>
              <a:rPr lang="zh-CN" altLang="en-US"/>
              <a:t>国际组织颁发的设计指导</a:t>
            </a:r>
          </a:p>
          <a:p>
            <a:pPr lvl="2" eaLnBrk="1" hangingPunct="1"/>
            <a:r>
              <a:rPr lang="en-US" altLang="zh-CN"/>
              <a:t>ISO 9241 </a:t>
            </a:r>
            <a:r>
              <a:rPr lang="zh-CN" altLang="en-US"/>
              <a:t>使用视频显示终端的办公室工作的工效学需求</a:t>
            </a:r>
          </a:p>
          <a:p>
            <a:pPr lvl="2" eaLnBrk="1" hangingPunct="1"/>
            <a:r>
              <a:rPr lang="en-US" altLang="zh-CN"/>
              <a:t>ISO 13407 </a:t>
            </a:r>
            <a:r>
              <a:rPr lang="zh-CN" altLang="en-US"/>
              <a:t>以人为中心的交互式系统设计过程</a:t>
            </a:r>
          </a:p>
          <a:p>
            <a:pPr lvl="2" eaLnBrk="1" hangingPunct="1"/>
            <a:r>
              <a:rPr lang="en-US" altLang="zh-CN"/>
              <a:t>ISO 14915 </a:t>
            </a:r>
            <a:r>
              <a:rPr lang="zh-CN" altLang="en-US"/>
              <a:t>多媒体应用系统的用户界面设计</a:t>
            </a:r>
          </a:p>
        </p:txBody>
      </p:sp>
      <p:sp>
        <p:nvSpPr>
          <p:cNvPr id="70659" name="灯片编号占位符 3">
            <a:extLst>
              <a:ext uri="{FF2B5EF4-FFF2-40B4-BE49-F238E27FC236}">
                <a16:creationId xmlns:a16="http://schemas.microsoft.com/office/drawing/2014/main" id="{9ABE487E-9432-8048-F688-2BED3BE771F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72BF8FCE-914A-4CE5-95FA-25A887477BD5}" type="slidenum">
              <a:rPr lang="en-US" altLang="zh-CN" sz="1200">
                <a:solidFill>
                  <a:srgbClr val="B5A788"/>
                </a:solidFill>
              </a:rPr>
              <a:pPr/>
              <a:t>59</a:t>
            </a:fld>
            <a:endParaRPr lang="en-US" altLang="zh-CN" sz="1200">
              <a:solidFill>
                <a:srgbClr val="B5A788"/>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A3340200-0706-0F95-E7AC-02388EFD0CE7}"/>
              </a:ext>
            </a:extLst>
          </p:cNvPr>
          <p:cNvSpPr>
            <a:spLocks noGrp="1" noChangeArrowheads="1"/>
          </p:cNvSpPr>
          <p:nvPr>
            <p:ph type="title"/>
          </p:nvPr>
        </p:nvSpPr>
        <p:spPr/>
        <p:txBody>
          <a:bodyPr/>
          <a:lstStyle/>
          <a:p>
            <a:pPr eaLnBrk="1" fontAlgn="auto" hangingPunct="1">
              <a:spcAft>
                <a:spcPts val="0"/>
              </a:spcAft>
              <a:defRPr/>
            </a:pPr>
            <a:r>
              <a:rPr lang="en-US" altLang="zh-CN">
                <a:solidFill>
                  <a:schemeClr val="tx2">
                    <a:satMod val="130000"/>
                  </a:schemeClr>
                </a:solidFill>
              </a:rPr>
              <a:t>8.2.1 </a:t>
            </a:r>
            <a:r>
              <a:rPr lang="zh-CN" altLang="en-US">
                <a:solidFill>
                  <a:schemeClr val="tx2">
                    <a:satMod val="130000"/>
                  </a:schemeClr>
                </a:solidFill>
              </a:rPr>
              <a:t>什么是原型</a:t>
            </a:r>
          </a:p>
        </p:txBody>
      </p:sp>
      <p:sp>
        <p:nvSpPr>
          <p:cNvPr id="16386" name="Rectangle 3">
            <a:extLst>
              <a:ext uri="{FF2B5EF4-FFF2-40B4-BE49-F238E27FC236}">
                <a16:creationId xmlns:a16="http://schemas.microsoft.com/office/drawing/2014/main" id="{60EE8B7F-33FF-377B-A6AD-BFA762B1BA34}"/>
              </a:ext>
            </a:extLst>
          </p:cNvPr>
          <p:cNvSpPr>
            <a:spLocks noGrp="1" noChangeArrowheads="1"/>
          </p:cNvSpPr>
          <p:nvPr>
            <p:ph idx="1"/>
          </p:nvPr>
        </p:nvSpPr>
        <p:spPr>
          <a:xfrm>
            <a:off x="685800" y="1620838"/>
            <a:ext cx="8458200" cy="4594225"/>
          </a:xfrm>
        </p:spPr>
        <p:txBody>
          <a:bodyPr/>
          <a:lstStyle/>
          <a:p>
            <a:pPr eaLnBrk="1" hangingPunct="1">
              <a:lnSpc>
                <a:spcPct val="90000"/>
              </a:lnSpc>
              <a:buFont typeface="Wingdings 2" panose="05020102010507070707" pitchFamily="82" charset="2"/>
              <a:buChar char=""/>
            </a:pPr>
            <a:r>
              <a:rPr lang="zh-CN" altLang="en-US"/>
              <a:t>在其他设计领域，原型是一个小规模的模型</a:t>
            </a:r>
          </a:p>
          <a:p>
            <a:pPr lvl="1" eaLnBrk="1" hangingPunct="1">
              <a:lnSpc>
                <a:spcPct val="90000"/>
              </a:lnSpc>
              <a:buFont typeface="Wingdings 3" panose="05040102010807070707" pitchFamily="82" charset="2"/>
              <a:buNone/>
            </a:pPr>
            <a:endParaRPr lang="zh-CN" altLang="en-US"/>
          </a:p>
        </p:txBody>
      </p:sp>
      <p:sp>
        <p:nvSpPr>
          <p:cNvPr id="16387" name="灯片编号占位符 3">
            <a:extLst>
              <a:ext uri="{FF2B5EF4-FFF2-40B4-BE49-F238E27FC236}">
                <a16:creationId xmlns:a16="http://schemas.microsoft.com/office/drawing/2014/main" id="{FF1DEE70-9A02-269C-4999-9E4861A7B7B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F1D97BED-0CBA-43F7-8E9A-50AFDFA3B17D}" type="slidenum">
              <a:rPr lang="en-US" altLang="zh-CN" sz="1200">
                <a:solidFill>
                  <a:srgbClr val="B5A788"/>
                </a:solidFill>
              </a:rPr>
              <a:pPr/>
              <a:t>6</a:t>
            </a:fld>
            <a:endParaRPr lang="en-US" altLang="zh-CN" sz="1200">
              <a:solidFill>
                <a:srgbClr val="B5A788"/>
              </a:solidFill>
            </a:endParaRPr>
          </a:p>
        </p:txBody>
      </p:sp>
      <p:pic>
        <p:nvPicPr>
          <p:cNvPr id="16388" name="Picture 8" descr="https://ss0.bdstatic.com/70cFuHSh_Q1YnxGkpoWK1HF6hhy/it/u=727263671,3015215747&amp;fm=23&amp;gp=0.jpg">
            <a:extLst>
              <a:ext uri="{FF2B5EF4-FFF2-40B4-BE49-F238E27FC236}">
                <a16:creationId xmlns:a16="http://schemas.microsoft.com/office/drawing/2014/main" id="{2F6B5EF2-D18E-F502-9725-DA3A030F95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38" y="2643188"/>
            <a:ext cx="4000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10" descr="https://ss0.bdstatic.com/70cFuHSh_Q1YnxGkpoWK1HF6hhy/it/u=328976238,3620470600&amp;fm=23&amp;gp=0.jpg">
            <a:extLst>
              <a:ext uri="{FF2B5EF4-FFF2-40B4-BE49-F238E27FC236}">
                <a16:creationId xmlns:a16="http://schemas.microsoft.com/office/drawing/2014/main" id="{F5562DB3-3F08-A09B-D4D7-66A0614AB0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0625" y="2643188"/>
            <a:ext cx="38100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32AB99B4-113A-03FF-A72B-59B9286657F3}"/>
              </a:ext>
            </a:extLst>
          </p:cNvPr>
          <p:cNvSpPr>
            <a:spLocks noGrp="1" noChangeArrowheads="1"/>
          </p:cNvSpPr>
          <p:nvPr>
            <p:ph type="title"/>
          </p:nvPr>
        </p:nvSpPr>
        <p:spPr>
          <a:xfrm>
            <a:off x="1000125" y="71438"/>
            <a:ext cx="7499350" cy="1143000"/>
          </a:xfrm>
        </p:spPr>
        <p:txBody>
          <a:bodyPr/>
          <a:lstStyle/>
          <a:p>
            <a:pPr eaLnBrk="1" fontAlgn="auto" hangingPunct="1">
              <a:spcAft>
                <a:spcPts val="0"/>
              </a:spcAft>
              <a:defRPr/>
            </a:pPr>
            <a:r>
              <a:rPr lang="en-US" altLang="zh-CN" dirty="0">
                <a:solidFill>
                  <a:schemeClr val="tx2">
                    <a:satMod val="130000"/>
                  </a:schemeClr>
                </a:solidFill>
              </a:rPr>
              <a:t>8.4.2 </a:t>
            </a:r>
            <a:r>
              <a:rPr lang="zh-CN" altLang="en-US" dirty="0">
                <a:solidFill>
                  <a:schemeClr val="tx2">
                    <a:satMod val="130000"/>
                  </a:schemeClr>
                </a:solidFill>
              </a:rPr>
              <a:t>不同类型的</a:t>
            </a:r>
            <a:r>
              <a:rPr lang="en-US" altLang="zh-CN" dirty="0">
                <a:solidFill>
                  <a:schemeClr val="tx2">
                    <a:satMod val="130000"/>
                  </a:schemeClr>
                </a:solidFill>
              </a:rPr>
              <a:t>Widget</a:t>
            </a:r>
          </a:p>
        </p:txBody>
      </p:sp>
      <p:sp>
        <p:nvSpPr>
          <p:cNvPr id="71682" name="Rectangle 3">
            <a:extLst>
              <a:ext uri="{FF2B5EF4-FFF2-40B4-BE49-F238E27FC236}">
                <a16:creationId xmlns:a16="http://schemas.microsoft.com/office/drawing/2014/main" id="{7D30547F-7528-6BE2-9D78-FC1F7D9A0EA5}"/>
              </a:ext>
            </a:extLst>
          </p:cNvPr>
          <p:cNvSpPr>
            <a:spLocks noGrp="1" noChangeArrowheads="1"/>
          </p:cNvSpPr>
          <p:nvPr>
            <p:ph idx="1"/>
          </p:nvPr>
        </p:nvSpPr>
        <p:spPr>
          <a:xfrm>
            <a:off x="1071563" y="1071563"/>
            <a:ext cx="7862887" cy="4800600"/>
          </a:xfrm>
        </p:spPr>
        <p:txBody>
          <a:bodyPr/>
          <a:lstStyle/>
          <a:p>
            <a:pPr eaLnBrk="1" hangingPunct="1"/>
            <a:r>
              <a:rPr lang="zh-CN" altLang="en-US"/>
              <a:t>如何将设计原理、指南应用于不同</a:t>
            </a:r>
            <a:r>
              <a:rPr lang="en-US" altLang="zh-CN"/>
              <a:t>widget</a:t>
            </a:r>
            <a:r>
              <a:rPr lang="zh-CN" altLang="en-US"/>
              <a:t>的设计</a:t>
            </a:r>
          </a:p>
          <a:p>
            <a:pPr eaLnBrk="1" hangingPunct="1"/>
            <a:r>
              <a:rPr lang="zh-CN" altLang="en-US"/>
              <a:t>界面由各种</a:t>
            </a:r>
            <a:r>
              <a:rPr lang="en-US" altLang="zh-CN">
                <a:solidFill>
                  <a:srgbClr val="FF0000"/>
                </a:solidFill>
              </a:rPr>
              <a:t>widget</a:t>
            </a:r>
            <a:r>
              <a:rPr lang="zh-CN" altLang="en-US"/>
              <a:t>组成，包括菜单、按钮、对话框等</a:t>
            </a:r>
          </a:p>
        </p:txBody>
      </p:sp>
      <p:sp>
        <p:nvSpPr>
          <p:cNvPr id="71683" name="灯片编号占位符 3">
            <a:extLst>
              <a:ext uri="{FF2B5EF4-FFF2-40B4-BE49-F238E27FC236}">
                <a16:creationId xmlns:a16="http://schemas.microsoft.com/office/drawing/2014/main" id="{375637AF-9162-0DE1-92DC-856C87CE449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FE1C8693-7E47-454F-B1CE-F536AA5EE60C}" type="slidenum">
              <a:rPr lang="en-US" altLang="zh-CN" sz="1200">
                <a:solidFill>
                  <a:srgbClr val="B5A788"/>
                </a:solidFill>
              </a:rPr>
              <a:pPr/>
              <a:t>60</a:t>
            </a:fld>
            <a:endParaRPr lang="en-US" altLang="zh-CN" sz="1200">
              <a:solidFill>
                <a:srgbClr val="B5A788"/>
              </a:solidFill>
            </a:endParaRPr>
          </a:p>
        </p:txBody>
      </p:sp>
      <p:pic>
        <p:nvPicPr>
          <p:cNvPr id="71684" name="Picture 6">
            <a:extLst>
              <a:ext uri="{FF2B5EF4-FFF2-40B4-BE49-F238E27FC236}">
                <a16:creationId xmlns:a16="http://schemas.microsoft.com/office/drawing/2014/main" id="{4ADA1C21-FE14-7601-B180-26383AAA0F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0" y="2786063"/>
            <a:ext cx="5357813" cy="401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5" name="Text Box 11">
            <a:extLst>
              <a:ext uri="{FF2B5EF4-FFF2-40B4-BE49-F238E27FC236}">
                <a16:creationId xmlns:a16="http://schemas.microsoft.com/office/drawing/2014/main" id="{0D26438C-642C-A853-B3D5-7CEBA6C1A315}"/>
              </a:ext>
            </a:extLst>
          </p:cNvPr>
          <p:cNvSpPr txBox="1">
            <a:spLocks noChangeArrowheads="1"/>
          </p:cNvSpPr>
          <p:nvPr/>
        </p:nvSpPr>
        <p:spPr bwMode="auto">
          <a:xfrm>
            <a:off x="4067175" y="4221163"/>
            <a:ext cx="7985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l"/>
            <a:r>
              <a:rPr lang="zh-CN" altLang="en-US" sz="1600" b="1">
                <a:ea typeface="黑体" panose="02010609060101010101" pitchFamily="49" charset="-122"/>
              </a:rPr>
              <a:t>主窗口</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868E7C67-C910-C181-6082-ACC6F013A655}"/>
              </a:ext>
            </a:extLst>
          </p:cNvPr>
          <p:cNvSpPr>
            <a:spLocks noGrp="1" noChangeArrowheads="1"/>
          </p:cNvSpPr>
          <p:nvPr>
            <p:ph type="title"/>
          </p:nvPr>
        </p:nvSpPr>
        <p:spPr>
          <a:xfrm>
            <a:off x="1143000" y="71438"/>
            <a:ext cx="7499350" cy="1143000"/>
          </a:xfrm>
        </p:spPr>
        <p:txBody>
          <a:bodyPr/>
          <a:lstStyle/>
          <a:p>
            <a:pPr eaLnBrk="1" fontAlgn="auto" hangingPunct="1">
              <a:spcAft>
                <a:spcPts val="0"/>
              </a:spcAft>
              <a:defRPr/>
            </a:pPr>
            <a:r>
              <a:rPr lang="en-US" altLang="zh-CN" dirty="0">
                <a:solidFill>
                  <a:schemeClr val="tx2">
                    <a:satMod val="130000"/>
                  </a:schemeClr>
                </a:solidFill>
              </a:rPr>
              <a:t>8.4.2 </a:t>
            </a:r>
            <a:r>
              <a:rPr lang="zh-CN" altLang="en-US" dirty="0">
                <a:solidFill>
                  <a:schemeClr val="tx2">
                    <a:satMod val="130000"/>
                  </a:schemeClr>
                </a:solidFill>
              </a:rPr>
              <a:t>不同类型的</a:t>
            </a:r>
            <a:r>
              <a:rPr lang="en-US" altLang="zh-CN" dirty="0">
                <a:solidFill>
                  <a:schemeClr val="tx2">
                    <a:satMod val="130000"/>
                  </a:schemeClr>
                </a:solidFill>
              </a:rPr>
              <a:t>Widget</a:t>
            </a:r>
          </a:p>
        </p:txBody>
      </p:sp>
      <p:sp>
        <p:nvSpPr>
          <p:cNvPr id="72706" name="Rectangle 3">
            <a:extLst>
              <a:ext uri="{FF2B5EF4-FFF2-40B4-BE49-F238E27FC236}">
                <a16:creationId xmlns:a16="http://schemas.microsoft.com/office/drawing/2014/main" id="{D717D1C6-BF30-E324-8AB6-6A07517D358A}"/>
              </a:ext>
            </a:extLst>
          </p:cNvPr>
          <p:cNvSpPr>
            <a:spLocks noGrp="1" noChangeArrowheads="1"/>
          </p:cNvSpPr>
          <p:nvPr>
            <p:ph idx="1"/>
          </p:nvPr>
        </p:nvSpPr>
        <p:spPr>
          <a:xfrm>
            <a:off x="928688" y="1143000"/>
            <a:ext cx="8215312" cy="4800600"/>
          </a:xfrm>
        </p:spPr>
        <p:txBody>
          <a:bodyPr/>
          <a:lstStyle/>
          <a:p>
            <a:pPr eaLnBrk="1" hangingPunct="1"/>
            <a:r>
              <a:rPr lang="en-US" altLang="zh-CN"/>
              <a:t>Widget</a:t>
            </a:r>
            <a:r>
              <a:rPr lang="zh-CN" altLang="en-US"/>
              <a:t>的设计和选择通常取决于</a:t>
            </a:r>
            <a:r>
              <a:rPr lang="zh-CN" altLang="en-US">
                <a:solidFill>
                  <a:srgbClr val="FF0000"/>
                </a:solidFill>
              </a:rPr>
              <a:t>特殊的窗口系统平台</a:t>
            </a:r>
          </a:p>
          <a:p>
            <a:pPr lvl="1" eaLnBrk="1" hangingPunct="1"/>
            <a:r>
              <a:rPr lang="zh-CN" altLang="en-US"/>
              <a:t>窗口系统均有其</a:t>
            </a:r>
            <a:r>
              <a:rPr lang="zh-CN" altLang="en-US">
                <a:solidFill>
                  <a:srgbClr val="FF0000"/>
                </a:solidFill>
              </a:rPr>
              <a:t>商业化的风格指南</a:t>
            </a:r>
            <a:r>
              <a:rPr lang="zh-CN" altLang="en-US"/>
              <a:t>，如</a:t>
            </a:r>
            <a:r>
              <a:rPr lang="en-US" altLang="zh-CN"/>
              <a:t>Windows</a:t>
            </a:r>
            <a:r>
              <a:rPr lang="zh-CN" altLang="en-US"/>
              <a:t>风格指南</a:t>
            </a:r>
          </a:p>
          <a:p>
            <a:pPr lvl="1" eaLnBrk="1" hangingPunct="1"/>
            <a:r>
              <a:rPr lang="zh-CN" altLang="en-US"/>
              <a:t>公司也可有自己特殊的</a:t>
            </a:r>
            <a:r>
              <a:rPr lang="zh-CN" altLang="en-US">
                <a:solidFill>
                  <a:srgbClr val="FF0000"/>
                </a:solidFill>
              </a:rPr>
              <a:t>界面设计指南</a:t>
            </a:r>
          </a:p>
          <a:p>
            <a:pPr lvl="2" eaLnBrk="1" hangingPunct="1">
              <a:buFont typeface="Wingdings 2" panose="05020102010507070707" pitchFamily="82" charset="2"/>
              <a:buNone/>
            </a:pPr>
            <a:endParaRPr lang="zh-CN" altLang="en-US"/>
          </a:p>
          <a:p>
            <a:pPr eaLnBrk="1" hangingPunct="1"/>
            <a:r>
              <a:rPr lang="zh-CN" altLang="en-US">
                <a:solidFill>
                  <a:srgbClr val="FF0000"/>
                </a:solidFill>
              </a:rPr>
              <a:t>菜单设计</a:t>
            </a:r>
          </a:p>
          <a:p>
            <a:pPr lvl="1" eaLnBrk="1" hangingPunct="1"/>
            <a:r>
              <a:rPr lang="zh-CN" altLang="en-US"/>
              <a:t>菜单：</a:t>
            </a:r>
            <a:r>
              <a:rPr lang="zh-CN" altLang="en-US">
                <a:solidFill>
                  <a:srgbClr val="FF0000"/>
                </a:solidFill>
              </a:rPr>
              <a:t>提供与命令相关的选项</a:t>
            </a:r>
          </a:p>
          <a:p>
            <a:pPr lvl="1" eaLnBrk="1" hangingPunct="1"/>
            <a:r>
              <a:rPr lang="zh-CN" altLang="en-US"/>
              <a:t>用户可以用来执行与其任务相关的操作</a:t>
            </a:r>
          </a:p>
          <a:p>
            <a:pPr lvl="1" eaLnBrk="1" hangingPunct="1"/>
            <a:r>
              <a:rPr lang="zh-CN" altLang="en-US"/>
              <a:t>设计菜单：</a:t>
            </a:r>
            <a:r>
              <a:rPr lang="zh-CN" altLang="en-US">
                <a:solidFill>
                  <a:srgbClr val="FF0000"/>
                </a:solidFill>
              </a:rPr>
              <a:t>任务的结构</a:t>
            </a:r>
            <a:r>
              <a:rPr lang="zh-CN" altLang="en-US"/>
              <a:t>和执行任务所需的</a:t>
            </a:r>
            <a:r>
              <a:rPr lang="zh-CN" altLang="en-US">
                <a:solidFill>
                  <a:srgbClr val="FF0000"/>
                </a:solidFill>
              </a:rPr>
              <a:t>数据</a:t>
            </a:r>
          </a:p>
        </p:txBody>
      </p:sp>
      <p:sp>
        <p:nvSpPr>
          <p:cNvPr id="72707" name="灯片编号占位符 3">
            <a:extLst>
              <a:ext uri="{FF2B5EF4-FFF2-40B4-BE49-F238E27FC236}">
                <a16:creationId xmlns:a16="http://schemas.microsoft.com/office/drawing/2014/main" id="{0BF1CEB1-9080-7ABC-D727-E3963CE2D56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AD04870C-FA1F-4FCE-B996-E2EFE4BF294E}" type="slidenum">
              <a:rPr lang="en-US" altLang="zh-CN" sz="1200">
                <a:solidFill>
                  <a:srgbClr val="B5A788"/>
                </a:solidFill>
              </a:rPr>
              <a:pPr/>
              <a:t>61</a:t>
            </a:fld>
            <a:endParaRPr lang="en-US" altLang="zh-CN" sz="1200">
              <a:solidFill>
                <a:srgbClr val="B5A788"/>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F7559504-A277-3A0A-779F-E8EAC971B52E}"/>
              </a:ext>
            </a:extLst>
          </p:cNvPr>
          <p:cNvSpPr>
            <a:spLocks noGrp="1" noChangeArrowheads="1"/>
          </p:cNvSpPr>
          <p:nvPr>
            <p:ph type="title"/>
          </p:nvPr>
        </p:nvSpPr>
        <p:spPr/>
        <p:txBody>
          <a:bodyPr/>
          <a:lstStyle/>
          <a:p>
            <a:pPr eaLnBrk="1" fontAlgn="auto" hangingPunct="1">
              <a:spcAft>
                <a:spcPts val="0"/>
              </a:spcAft>
              <a:defRPr/>
            </a:pPr>
            <a:r>
              <a:rPr lang="en-US" altLang="zh-CN">
                <a:solidFill>
                  <a:schemeClr val="tx2">
                    <a:satMod val="130000"/>
                  </a:schemeClr>
                </a:solidFill>
              </a:rPr>
              <a:t>8.4.2 </a:t>
            </a:r>
            <a:r>
              <a:rPr lang="zh-CN" altLang="en-US">
                <a:solidFill>
                  <a:schemeClr val="tx2">
                    <a:satMod val="130000"/>
                  </a:schemeClr>
                </a:solidFill>
              </a:rPr>
              <a:t>不同类型的</a:t>
            </a:r>
            <a:r>
              <a:rPr lang="en-US" altLang="zh-CN">
                <a:solidFill>
                  <a:schemeClr val="tx2">
                    <a:satMod val="130000"/>
                  </a:schemeClr>
                </a:solidFill>
              </a:rPr>
              <a:t>Widget</a:t>
            </a:r>
          </a:p>
        </p:txBody>
      </p:sp>
      <p:sp>
        <p:nvSpPr>
          <p:cNvPr id="73730" name="Rectangle 3">
            <a:extLst>
              <a:ext uri="{FF2B5EF4-FFF2-40B4-BE49-F238E27FC236}">
                <a16:creationId xmlns:a16="http://schemas.microsoft.com/office/drawing/2014/main" id="{AD76AAE1-4E1A-E31C-5650-FCB945AA43B0}"/>
              </a:ext>
            </a:extLst>
          </p:cNvPr>
          <p:cNvSpPr>
            <a:spLocks noGrp="1" noChangeArrowheads="1"/>
          </p:cNvSpPr>
          <p:nvPr>
            <p:ph idx="1"/>
          </p:nvPr>
        </p:nvSpPr>
        <p:spPr>
          <a:xfrm>
            <a:off x="857250" y="1447800"/>
            <a:ext cx="8077200" cy="4800600"/>
          </a:xfrm>
        </p:spPr>
        <p:txBody>
          <a:bodyPr/>
          <a:lstStyle/>
          <a:p>
            <a:pPr lvl="1" eaLnBrk="1" hangingPunct="1"/>
            <a:r>
              <a:rPr lang="zh-CN" altLang="en-US"/>
              <a:t>菜单类型</a:t>
            </a:r>
          </a:p>
          <a:p>
            <a:pPr lvl="2" eaLnBrk="1" hangingPunct="1"/>
            <a:r>
              <a:rPr lang="zh-CN" altLang="en-US">
                <a:solidFill>
                  <a:srgbClr val="FF0000"/>
                </a:solidFill>
              </a:rPr>
              <a:t>下拉式</a:t>
            </a:r>
            <a:r>
              <a:rPr lang="zh-CN" altLang="en-US"/>
              <a:t>菜单：通常作为系统的主菜单</a:t>
            </a:r>
          </a:p>
          <a:p>
            <a:pPr lvl="2" eaLnBrk="1" hangingPunct="1"/>
            <a:r>
              <a:rPr lang="zh-CN" altLang="en-US">
                <a:solidFill>
                  <a:srgbClr val="FF0000"/>
                </a:solidFill>
              </a:rPr>
              <a:t>弹出式</a:t>
            </a:r>
            <a:r>
              <a:rPr lang="zh-CN" altLang="en-US"/>
              <a:t>菜单：提供了与上下文相关的操作</a:t>
            </a:r>
          </a:p>
          <a:p>
            <a:pPr lvl="2" eaLnBrk="1" hangingPunct="1"/>
            <a:r>
              <a:rPr lang="zh-CN" altLang="en-US">
                <a:solidFill>
                  <a:srgbClr val="FF0000"/>
                </a:solidFill>
              </a:rPr>
              <a:t>对话式</a:t>
            </a:r>
            <a:r>
              <a:rPr lang="zh-CN" altLang="en-US"/>
              <a:t>菜单：提供了与操作相关的多</a:t>
            </a:r>
            <a:r>
              <a:rPr lang="en-US" altLang="zh-CN"/>
              <a:t>/</a:t>
            </a:r>
            <a:r>
              <a:rPr lang="zh-CN" altLang="en-US"/>
              <a:t>单选项</a:t>
            </a:r>
            <a:endParaRPr lang="en-US" altLang="zh-CN"/>
          </a:p>
          <a:p>
            <a:pPr lvl="2" eaLnBrk="1" hangingPunct="1">
              <a:buFont typeface="Wingdings 2" panose="05020102010507070707" pitchFamily="82" charset="2"/>
              <a:buNone/>
            </a:pPr>
            <a:endParaRPr lang="zh-CN" altLang="en-US"/>
          </a:p>
          <a:p>
            <a:pPr lvl="1" eaLnBrk="1" hangingPunct="1"/>
            <a:r>
              <a:rPr lang="zh-CN" altLang="en-US"/>
              <a:t>菜单选项应按照它们之间的</a:t>
            </a:r>
            <a:r>
              <a:rPr lang="zh-CN" altLang="en-US">
                <a:solidFill>
                  <a:srgbClr val="FF0000"/>
                </a:solidFill>
              </a:rPr>
              <a:t>关系</a:t>
            </a:r>
            <a:r>
              <a:rPr lang="zh-CN" altLang="en-US"/>
              <a:t>进行分组</a:t>
            </a:r>
          </a:p>
          <a:p>
            <a:pPr lvl="2" eaLnBrk="1" hangingPunct="1"/>
            <a:r>
              <a:rPr lang="zh-CN" altLang="en-US">
                <a:solidFill>
                  <a:srgbClr val="FF0000"/>
                </a:solidFill>
              </a:rPr>
              <a:t>功能</a:t>
            </a:r>
            <a:r>
              <a:rPr lang="zh-CN" altLang="en-US"/>
              <a:t>：功能上相关的选项分为一组</a:t>
            </a:r>
          </a:p>
          <a:p>
            <a:pPr lvl="2" eaLnBrk="1" hangingPunct="1"/>
            <a:r>
              <a:rPr lang="zh-CN" altLang="en-US">
                <a:solidFill>
                  <a:srgbClr val="FF0000"/>
                </a:solidFill>
              </a:rPr>
              <a:t>顺序</a:t>
            </a:r>
            <a:r>
              <a:rPr lang="zh-CN" altLang="en-US"/>
              <a:t>：选项的组织反映了它们在交互中的顺序</a:t>
            </a:r>
          </a:p>
          <a:p>
            <a:pPr lvl="2" eaLnBrk="1" hangingPunct="1"/>
            <a:r>
              <a:rPr lang="zh-CN" altLang="en-US">
                <a:solidFill>
                  <a:srgbClr val="FF0000"/>
                </a:solidFill>
              </a:rPr>
              <a:t>频率</a:t>
            </a:r>
            <a:r>
              <a:rPr lang="zh-CN" altLang="en-US"/>
              <a:t>：常用选项安排在</a:t>
            </a:r>
            <a:r>
              <a:rPr lang="zh-CN" altLang="en-US">
                <a:solidFill>
                  <a:srgbClr val="FF0000"/>
                </a:solidFill>
              </a:rPr>
              <a:t>菜单顶部</a:t>
            </a:r>
            <a:r>
              <a:rPr lang="zh-CN" altLang="en-US"/>
              <a:t>，减少访问的时间</a:t>
            </a:r>
            <a:endParaRPr lang="en-US" altLang="zh-CN"/>
          </a:p>
          <a:p>
            <a:pPr lvl="2" eaLnBrk="1" hangingPunct="1">
              <a:buFont typeface="Wingdings 2" panose="05020102010507070707" pitchFamily="82" charset="2"/>
              <a:buNone/>
            </a:pPr>
            <a:endParaRPr lang="zh-CN" altLang="en-US"/>
          </a:p>
          <a:p>
            <a:pPr lvl="1" eaLnBrk="1" hangingPunct="1"/>
            <a:r>
              <a:rPr lang="zh-CN" altLang="en-US"/>
              <a:t>在关系上</a:t>
            </a:r>
            <a:r>
              <a:rPr lang="zh-CN" altLang="en-US">
                <a:solidFill>
                  <a:srgbClr val="FF0000"/>
                </a:solidFill>
              </a:rPr>
              <a:t>对立的选项</a:t>
            </a:r>
            <a:r>
              <a:rPr lang="zh-CN" altLang="en-US"/>
              <a:t>应尽量分开，如</a:t>
            </a:r>
            <a:r>
              <a:rPr lang="en-US" altLang="zh-CN"/>
              <a:t>quit</a:t>
            </a:r>
            <a:r>
              <a:rPr lang="zh-CN" altLang="en-US"/>
              <a:t>和</a:t>
            </a:r>
            <a:r>
              <a:rPr lang="en-US" altLang="zh-CN"/>
              <a:t>save</a:t>
            </a:r>
          </a:p>
        </p:txBody>
      </p:sp>
      <p:sp>
        <p:nvSpPr>
          <p:cNvPr id="73731" name="灯片编号占位符 3">
            <a:extLst>
              <a:ext uri="{FF2B5EF4-FFF2-40B4-BE49-F238E27FC236}">
                <a16:creationId xmlns:a16="http://schemas.microsoft.com/office/drawing/2014/main" id="{9D6CEA52-87D4-CA8F-981C-AD9A6956A67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E812E565-BAD5-4AB2-8FE2-821A3451A2C6}" type="slidenum">
              <a:rPr lang="en-US" altLang="zh-CN" sz="1200">
                <a:solidFill>
                  <a:srgbClr val="B5A788"/>
                </a:solidFill>
              </a:rPr>
              <a:pPr/>
              <a:t>62</a:t>
            </a:fld>
            <a:endParaRPr lang="en-US" altLang="zh-CN" sz="1200">
              <a:solidFill>
                <a:srgbClr val="B5A788"/>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a:extLst>
              <a:ext uri="{FF2B5EF4-FFF2-40B4-BE49-F238E27FC236}">
                <a16:creationId xmlns:a16="http://schemas.microsoft.com/office/drawing/2014/main" id="{0851AD06-FCF1-104B-5352-CEFFEA63C67B}"/>
              </a:ext>
            </a:extLst>
          </p:cNvPr>
          <p:cNvSpPr>
            <a:spLocks noGrp="1" noChangeArrowheads="1"/>
          </p:cNvSpPr>
          <p:nvPr>
            <p:ph type="title"/>
          </p:nvPr>
        </p:nvSpPr>
        <p:spPr/>
        <p:txBody>
          <a:bodyPr/>
          <a:lstStyle/>
          <a:p>
            <a:pPr eaLnBrk="1" fontAlgn="auto" hangingPunct="1">
              <a:spcAft>
                <a:spcPts val="0"/>
              </a:spcAft>
              <a:defRPr/>
            </a:pPr>
            <a:r>
              <a:rPr lang="en-US" altLang="zh-CN">
                <a:solidFill>
                  <a:schemeClr val="tx2">
                    <a:satMod val="130000"/>
                  </a:schemeClr>
                </a:solidFill>
              </a:rPr>
              <a:t>8.4.2 </a:t>
            </a:r>
            <a:r>
              <a:rPr lang="zh-CN" altLang="en-US">
                <a:solidFill>
                  <a:schemeClr val="tx2">
                    <a:satMod val="130000"/>
                  </a:schemeClr>
                </a:solidFill>
              </a:rPr>
              <a:t>不同类型的</a:t>
            </a:r>
            <a:r>
              <a:rPr lang="en-US" altLang="zh-CN">
                <a:solidFill>
                  <a:schemeClr val="tx2">
                    <a:satMod val="130000"/>
                  </a:schemeClr>
                </a:solidFill>
              </a:rPr>
              <a:t>Widget</a:t>
            </a:r>
          </a:p>
        </p:txBody>
      </p:sp>
      <p:sp>
        <p:nvSpPr>
          <p:cNvPr id="74754" name="Rectangle 3">
            <a:extLst>
              <a:ext uri="{FF2B5EF4-FFF2-40B4-BE49-F238E27FC236}">
                <a16:creationId xmlns:a16="http://schemas.microsoft.com/office/drawing/2014/main" id="{C5E99F88-262B-6BBF-1904-3C735A7509A6}"/>
              </a:ext>
            </a:extLst>
          </p:cNvPr>
          <p:cNvSpPr>
            <a:spLocks noGrp="1" noChangeArrowheads="1"/>
          </p:cNvSpPr>
          <p:nvPr>
            <p:ph idx="1"/>
          </p:nvPr>
        </p:nvSpPr>
        <p:spPr>
          <a:xfrm>
            <a:off x="642938" y="1200150"/>
            <a:ext cx="8429625" cy="4800600"/>
          </a:xfrm>
        </p:spPr>
        <p:txBody>
          <a:bodyPr/>
          <a:lstStyle/>
          <a:p>
            <a:pPr lvl="1" eaLnBrk="1" hangingPunct="1"/>
            <a:r>
              <a:rPr lang="zh-CN" altLang="en-US"/>
              <a:t>图</a:t>
            </a:r>
            <a:r>
              <a:rPr lang="en-US" altLang="zh-CN"/>
              <a:t>8.12</a:t>
            </a:r>
            <a:r>
              <a:rPr lang="zh-CN" altLang="en-US"/>
              <a:t>节选自</a:t>
            </a:r>
            <a:r>
              <a:rPr lang="en-US" altLang="zh-CN"/>
              <a:t>ISO9241</a:t>
            </a:r>
            <a:r>
              <a:rPr lang="zh-CN" altLang="en-US"/>
              <a:t>对如何组织菜单的描述</a:t>
            </a:r>
          </a:p>
          <a:p>
            <a:pPr eaLnBrk="1" hangingPunct="1">
              <a:buFont typeface="Wingdings 2" panose="05020102010507070707" pitchFamily="82" charset="2"/>
              <a:buNone/>
            </a:pPr>
            <a:r>
              <a:rPr lang="zh-CN" altLang="en-US" sz="1800"/>
              <a:t>		</a:t>
            </a:r>
            <a:r>
              <a:rPr lang="en-US" altLang="zh-CN" sz="1800"/>
              <a:t>5.2 </a:t>
            </a:r>
            <a:r>
              <a:rPr lang="zh-CN" altLang="en-US" sz="2000">
                <a:solidFill>
                  <a:srgbClr val="FF0000"/>
                </a:solidFill>
              </a:rPr>
              <a:t>组织菜单选项</a:t>
            </a:r>
          </a:p>
          <a:p>
            <a:pPr eaLnBrk="1" hangingPunct="1">
              <a:buFont typeface="Wingdings 2" panose="05020102010507070707" pitchFamily="82" charset="2"/>
              <a:buNone/>
            </a:pPr>
            <a:r>
              <a:rPr lang="zh-CN" altLang="en-US" sz="2000"/>
              <a:t>		      应适当组合菜单选项，以</a:t>
            </a:r>
            <a:r>
              <a:rPr lang="zh-CN" altLang="en-US" sz="2000">
                <a:solidFill>
                  <a:srgbClr val="FF0000"/>
                </a:solidFill>
              </a:rPr>
              <a:t>符合用户期望</a:t>
            </a:r>
            <a:r>
              <a:rPr lang="zh-CN" altLang="en-US" sz="2000"/>
              <a:t>，并</a:t>
            </a:r>
            <a:r>
              <a:rPr lang="zh-CN" altLang="en-US" sz="2000">
                <a:solidFill>
                  <a:srgbClr val="FF0000"/>
                </a:solidFill>
              </a:rPr>
              <a:t>便于搜索</a:t>
            </a:r>
          </a:p>
          <a:p>
            <a:pPr eaLnBrk="1" hangingPunct="1">
              <a:buFont typeface="Wingdings 2" panose="05020102010507070707" pitchFamily="82" charset="2"/>
              <a:buNone/>
            </a:pPr>
            <a:r>
              <a:rPr lang="zh-CN" altLang="en-US" sz="2000"/>
              <a:t>		</a:t>
            </a:r>
            <a:r>
              <a:rPr lang="en-US" altLang="zh-CN" sz="2000"/>
              <a:t>5.2.1 </a:t>
            </a:r>
            <a:r>
              <a:rPr lang="zh-CN" altLang="en-US" sz="2000">
                <a:solidFill>
                  <a:srgbClr val="FF0000"/>
                </a:solidFill>
              </a:rPr>
              <a:t>逻辑分组</a:t>
            </a:r>
          </a:p>
          <a:p>
            <a:pPr eaLnBrk="1" hangingPunct="1">
              <a:buFont typeface="Wingdings 2" panose="05020102010507070707" pitchFamily="82" charset="2"/>
              <a:buNone/>
            </a:pPr>
            <a:r>
              <a:rPr lang="zh-CN" altLang="en-US" sz="2000"/>
              <a:t>		      如果含有大量选项（</a:t>
            </a:r>
            <a:r>
              <a:rPr lang="en-US" altLang="zh-CN" sz="2000"/>
              <a:t>8</a:t>
            </a:r>
            <a:r>
              <a:rPr lang="zh-CN" altLang="en-US" sz="2000"/>
              <a:t>个或更多），就必须按照功能或其他对</a:t>
            </a:r>
            <a:endParaRPr lang="en-US" altLang="zh-CN" sz="2000"/>
          </a:p>
          <a:p>
            <a:pPr eaLnBrk="1" hangingPunct="1">
              <a:buFont typeface="Wingdings 2" panose="05020102010507070707" pitchFamily="82" charset="2"/>
              <a:buNone/>
            </a:pPr>
            <a:r>
              <a:rPr lang="zh-CN" altLang="en-US" sz="2000"/>
              <a:t>          用户有意义的方式进行逻辑示例：把字处理系统中的命令划分为“用户化”、“排版”、“编辑”、“打印”功能子类</a:t>
            </a:r>
            <a:endParaRPr lang="en-US" altLang="zh-CN" sz="2000"/>
          </a:p>
          <a:p>
            <a:pPr eaLnBrk="1" hangingPunct="1">
              <a:buFont typeface="Wingdings 2" panose="05020102010507070707" pitchFamily="82" charset="2"/>
              <a:buNone/>
            </a:pPr>
            <a:endParaRPr lang="zh-CN" altLang="en-US" sz="2000"/>
          </a:p>
          <a:p>
            <a:pPr eaLnBrk="1" hangingPunct="1">
              <a:buFont typeface="Wingdings 2" panose="05020102010507070707" pitchFamily="82" charset="2"/>
              <a:buNone/>
            </a:pPr>
            <a:r>
              <a:rPr lang="zh-CN" altLang="en-US" sz="2000"/>
              <a:t>		</a:t>
            </a:r>
            <a:r>
              <a:rPr lang="en-US" altLang="zh-CN" sz="2000"/>
              <a:t>5.2.2 </a:t>
            </a:r>
            <a:r>
              <a:rPr lang="zh-CN" altLang="en-US" sz="2000">
                <a:solidFill>
                  <a:srgbClr val="FF0000"/>
                </a:solidFill>
              </a:rPr>
              <a:t>绝对分组</a:t>
            </a:r>
          </a:p>
          <a:p>
            <a:pPr eaLnBrk="1" hangingPunct="1">
              <a:buFont typeface="Wingdings 2" panose="05020102010507070707" pitchFamily="82" charset="2"/>
              <a:buNone/>
            </a:pPr>
            <a:r>
              <a:rPr lang="zh-CN" altLang="en-US" sz="2000"/>
              <a:t>		        如果菜单面板含有</a:t>
            </a:r>
            <a:r>
              <a:rPr lang="en-US" altLang="zh-CN" sz="2000"/>
              <a:t>8</a:t>
            </a:r>
            <a:r>
              <a:rPr lang="zh-CN" altLang="en-US" sz="2000"/>
              <a:t>个或更多选项，则应使用下列公式将它们</a:t>
            </a:r>
            <a:endParaRPr lang="en-US" altLang="zh-CN" sz="2000"/>
          </a:p>
          <a:p>
            <a:pPr eaLnBrk="1" hangingPunct="1">
              <a:buFont typeface="Wingdings 2" panose="05020102010507070707" pitchFamily="82" charset="2"/>
              <a:buNone/>
            </a:pPr>
            <a:r>
              <a:rPr lang="zh-CN" altLang="en-US" sz="2000"/>
              <a:t>	        分为不同的组别</a:t>
            </a:r>
          </a:p>
          <a:p>
            <a:pPr eaLnBrk="1" hangingPunct="1">
              <a:buFont typeface="Wingdings 2" panose="05020102010507070707" pitchFamily="82" charset="2"/>
              <a:buNone/>
            </a:pPr>
            <a:r>
              <a:rPr lang="zh-CN" altLang="en-US" sz="2000"/>
              <a:t>			</a:t>
            </a:r>
            <a:r>
              <a:rPr lang="en-US" altLang="zh-CN" sz="2000"/>
              <a:t>g =  		</a:t>
            </a:r>
            <a:r>
              <a:rPr lang="zh-CN" altLang="en-US" sz="2000"/>
              <a:t>其中</a:t>
            </a:r>
            <a:r>
              <a:rPr lang="en-US" altLang="zh-CN" sz="2000"/>
              <a:t>g</a:t>
            </a:r>
            <a:r>
              <a:rPr lang="zh-CN" altLang="en-US" sz="2000"/>
              <a:t>是分组数目，</a:t>
            </a:r>
            <a:r>
              <a:rPr lang="en-US" altLang="zh-CN" sz="2000"/>
              <a:t>N</a:t>
            </a:r>
            <a:r>
              <a:rPr lang="zh-CN" altLang="en-US" sz="2000"/>
              <a:t>为面板上的选项数</a:t>
            </a:r>
          </a:p>
          <a:p>
            <a:pPr eaLnBrk="1" hangingPunct="1">
              <a:buFont typeface="Wingdings 2" panose="05020102010507070707" pitchFamily="82" charset="2"/>
              <a:buNone/>
            </a:pPr>
            <a:r>
              <a:rPr lang="zh-CN" altLang="en-US" sz="2000"/>
              <a:t>		         示例：若面板上有</a:t>
            </a:r>
            <a:r>
              <a:rPr lang="en-US" altLang="zh-CN" sz="2000"/>
              <a:t>19</a:t>
            </a:r>
            <a:r>
              <a:rPr lang="zh-CN" altLang="en-US" sz="2000"/>
              <a:t>个选项，则应分为</a:t>
            </a:r>
            <a:r>
              <a:rPr lang="en-US" altLang="zh-CN" sz="2000"/>
              <a:t>4</a:t>
            </a:r>
            <a:r>
              <a:rPr lang="zh-CN" altLang="en-US" sz="2000"/>
              <a:t>组，每组约</a:t>
            </a:r>
            <a:r>
              <a:rPr lang="en-US" altLang="zh-CN" sz="2000"/>
              <a:t>5</a:t>
            </a:r>
            <a:r>
              <a:rPr lang="zh-CN" altLang="en-US" sz="2000"/>
              <a:t>个选项</a:t>
            </a:r>
          </a:p>
        </p:txBody>
      </p:sp>
      <p:sp>
        <p:nvSpPr>
          <p:cNvPr id="74755" name="灯片编号占位符 3">
            <a:extLst>
              <a:ext uri="{FF2B5EF4-FFF2-40B4-BE49-F238E27FC236}">
                <a16:creationId xmlns:a16="http://schemas.microsoft.com/office/drawing/2014/main" id="{23CD5ACD-2974-A21A-C50A-16AB01F899D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6DE36BF5-9D72-445A-B9B9-729B7FB6BB9F}" type="slidenum">
              <a:rPr lang="en-US" altLang="zh-CN" sz="1200">
                <a:solidFill>
                  <a:srgbClr val="B5A788"/>
                </a:solidFill>
              </a:rPr>
              <a:pPr/>
              <a:t>63</a:t>
            </a:fld>
            <a:endParaRPr lang="en-US" altLang="zh-CN" sz="1200">
              <a:solidFill>
                <a:srgbClr val="B5A788"/>
              </a:solidFill>
            </a:endParaRPr>
          </a:p>
        </p:txBody>
      </p:sp>
      <p:graphicFrame>
        <p:nvGraphicFramePr>
          <p:cNvPr id="74756" name="Rectangle 10">
            <a:extLst>
              <a:ext uri="{FF2B5EF4-FFF2-40B4-BE49-F238E27FC236}">
                <a16:creationId xmlns:a16="http://schemas.microsoft.com/office/drawing/2014/main" id="{E42F288A-A007-66C7-5780-3E4C77880AD1}"/>
              </a:ext>
            </a:extLst>
          </p:cNvPr>
          <p:cNvGraphicFramePr>
            <a:graphicFrameLocks/>
          </p:cNvGraphicFramePr>
          <p:nvPr/>
        </p:nvGraphicFramePr>
        <p:xfrm>
          <a:off x="1524000" y="1397000"/>
          <a:ext cx="7405688" cy="5461000"/>
        </p:xfrm>
        <a:graphic>
          <a:graphicData uri="http://schemas.openxmlformats.org/presentationml/2006/ole">
            <mc:AlternateContent xmlns:mc="http://schemas.openxmlformats.org/markup-compatibility/2006">
              <mc:Choice xmlns:v="urn:schemas-microsoft-com:vml" Requires="v">
                <p:oleObj r:id="rId2" imgW="0" imgH="0" progId="Equation.3">
                  <p:embed/>
                </p:oleObj>
              </mc:Choice>
              <mc:Fallback>
                <p:oleObj r:id="rId2" imgW="0" imgH="0" progId="Equation.3">
                  <p:embed/>
                  <p:pic>
                    <p:nvPicPr>
                      <p:cNvPr id="0" name="Rectangle 10"/>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000" y="1397000"/>
                        <a:ext cx="7405688" cy="546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4757" name="Object 11">
            <a:extLst>
              <a:ext uri="{FF2B5EF4-FFF2-40B4-BE49-F238E27FC236}">
                <a16:creationId xmlns:a16="http://schemas.microsoft.com/office/drawing/2014/main" id="{BEB581EB-F105-8575-580C-D6E48B16BAC8}"/>
              </a:ext>
            </a:extLst>
          </p:cNvPr>
          <p:cNvGraphicFramePr>
            <a:graphicFrameLocks/>
          </p:cNvGraphicFramePr>
          <p:nvPr/>
        </p:nvGraphicFramePr>
        <p:xfrm>
          <a:off x="3071813" y="5429250"/>
          <a:ext cx="504825" cy="395288"/>
        </p:xfrm>
        <a:graphic>
          <a:graphicData uri="http://schemas.openxmlformats.org/presentationml/2006/ole">
            <mc:AlternateContent xmlns:mc="http://schemas.openxmlformats.org/markup-compatibility/2006">
              <mc:Choice xmlns:v="urn:schemas-microsoft-com:vml" Requires="v">
                <p:oleObj r:id="rId3" imgW="291973" imgH="228501" progId="Equation.3">
                  <p:embed/>
                </p:oleObj>
              </mc:Choice>
              <mc:Fallback>
                <p:oleObj r:id="rId3" imgW="291973" imgH="228501" progId="Equation.3">
                  <p:embed/>
                  <p:pic>
                    <p:nvPicPr>
                      <p:cNvPr id="0" name="Object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1813" y="5429250"/>
                        <a:ext cx="50482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43641F0D-D469-6B7E-B24F-8161E0137CAC}"/>
              </a:ext>
            </a:extLst>
          </p:cNvPr>
          <p:cNvSpPr>
            <a:spLocks noGrp="1" noChangeArrowheads="1"/>
          </p:cNvSpPr>
          <p:nvPr>
            <p:ph type="title"/>
          </p:nvPr>
        </p:nvSpPr>
        <p:spPr/>
        <p:txBody>
          <a:bodyPr/>
          <a:lstStyle/>
          <a:p>
            <a:pPr eaLnBrk="1" fontAlgn="auto" hangingPunct="1">
              <a:spcAft>
                <a:spcPts val="0"/>
              </a:spcAft>
              <a:defRPr/>
            </a:pPr>
            <a:r>
              <a:rPr lang="en-US" altLang="zh-CN">
                <a:solidFill>
                  <a:schemeClr val="tx2">
                    <a:satMod val="130000"/>
                  </a:schemeClr>
                </a:solidFill>
              </a:rPr>
              <a:t>8.4.2 </a:t>
            </a:r>
            <a:r>
              <a:rPr lang="zh-CN" altLang="en-US">
                <a:solidFill>
                  <a:schemeClr val="tx2">
                    <a:satMod val="130000"/>
                  </a:schemeClr>
                </a:solidFill>
              </a:rPr>
              <a:t>不同类型的</a:t>
            </a:r>
            <a:r>
              <a:rPr lang="en-US" altLang="zh-CN">
                <a:solidFill>
                  <a:schemeClr val="tx2">
                    <a:satMod val="130000"/>
                  </a:schemeClr>
                </a:solidFill>
              </a:rPr>
              <a:t>Widget</a:t>
            </a:r>
          </a:p>
        </p:txBody>
      </p:sp>
      <p:sp>
        <p:nvSpPr>
          <p:cNvPr id="2" name="Rectangle 3">
            <a:extLst>
              <a:ext uri="{FF2B5EF4-FFF2-40B4-BE49-F238E27FC236}">
                <a16:creationId xmlns:a16="http://schemas.microsoft.com/office/drawing/2014/main" id="{30C668B9-EB0F-350B-F8F6-AFF1FB85E282}"/>
              </a:ext>
            </a:extLst>
          </p:cNvPr>
          <p:cNvSpPr>
            <a:spLocks noGrp="1" noChangeArrowheads="1"/>
          </p:cNvSpPr>
          <p:nvPr>
            <p:ph idx="1"/>
          </p:nvPr>
        </p:nvSpPr>
        <p:spPr>
          <a:xfrm>
            <a:off x="685800" y="1192213"/>
            <a:ext cx="8243888" cy="4594225"/>
          </a:xfrm>
        </p:spPr>
        <p:txBody>
          <a:bodyPr/>
          <a:lstStyle/>
          <a:p>
            <a:pPr lvl="1" eaLnBrk="1" hangingPunct="1"/>
            <a:r>
              <a:rPr lang="zh-CN" altLang="en-US"/>
              <a:t>以共享日程表为例，说明菜单的设计过程</a:t>
            </a:r>
          </a:p>
          <a:p>
            <a:pPr lvl="2" eaLnBrk="1" hangingPunct="1"/>
            <a:r>
              <a:rPr lang="zh-CN" altLang="en-US">
                <a:solidFill>
                  <a:srgbClr val="FF0000"/>
                </a:solidFill>
              </a:rPr>
              <a:t>可能的用户任务</a:t>
            </a:r>
            <a:r>
              <a:rPr lang="zh-CN" altLang="en-US"/>
              <a:t>包括：日程安排、多人参加的会议安排，联络资料及查询他人的日程安排</a:t>
            </a:r>
          </a:p>
          <a:p>
            <a:pPr lvl="2" eaLnBrk="1" hangingPunct="1"/>
            <a:r>
              <a:rPr lang="zh-CN" altLang="en-US">
                <a:solidFill>
                  <a:srgbClr val="FF0000"/>
                </a:solidFill>
              </a:rPr>
              <a:t>相关的管理和内部操作</a:t>
            </a:r>
            <a:r>
              <a:rPr lang="zh-CN" altLang="en-US"/>
              <a:t>包括：删除日程安排、移动日程安排、编辑日程安排等</a:t>
            </a:r>
            <a:endParaRPr lang="en-US" altLang="zh-CN"/>
          </a:p>
          <a:p>
            <a:pPr lvl="2" eaLnBrk="1" hangingPunct="1"/>
            <a:endParaRPr lang="zh-CN" altLang="en-US"/>
          </a:p>
          <a:p>
            <a:pPr lvl="2" eaLnBrk="1" hangingPunct="1"/>
            <a:r>
              <a:rPr lang="zh-CN" altLang="en-US"/>
              <a:t>菜单名应简明、无二义</a:t>
            </a:r>
          </a:p>
          <a:p>
            <a:pPr lvl="2" eaLnBrk="1" hangingPunct="1"/>
            <a:r>
              <a:rPr lang="zh-CN" altLang="en-US"/>
              <a:t>可</a:t>
            </a:r>
            <a:r>
              <a:rPr lang="zh-CN" altLang="en-US">
                <a:solidFill>
                  <a:srgbClr val="FF0000"/>
                </a:solidFill>
              </a:rPr>
              <a:t>根据用户的目标</a:t>
            </a:r>
            <a:r>
              <a:rPr lang="zh-CN" altLang="en-US"/>
              <a:t>进行分组</a:t>
            </a:r>
          </a:p>
          <a:p>
            <a:pPr lvl="2" eaLnBrk="1" hangingPunct="1">
              <a:buFont typeface="Wingdings" panose="05000000000000000000" pitchFamily="2" charset="2"/>
              <a:buNone/>
            </a:pPr>
            <a:r>
              <a:rPr lang="zh-CN" altLang="en-US"/>
              <a:t>	</a:t>
            </a:r>
            <a:r>
              <a:rPr lang="zh-CN" altLang="en-US" sz="1800" b="1"/>
              <a:t>日程		 联络	   	会议安排</a:t>
            </a:r>
          </a:p>
          <a:p>
            <a:pPr lvl="2" eaLnBrk="1" hangingPunct="1">
              <a:buFont typeface="Wingdings" panose="05000000000000000000" pitchFamily="2" charset="2"/>
              <a:buNone/>
            </a:pPr>
            <a:r>
              <a:rPr lang="zh-CN" altLang="en-US" sz="1800"/>
              <a:t>	查询		 增加联络</a:t>
            </a:r>
          </a:p>
          <a:p>
            <a:pPr lvl="2" eaLnBrk="1" hangingPunct="1">
              <a:buFont typeface="Wingdings" panose="05000000000000000000" pitchFamily="2" charset="2"/>
              <a:buNone/>
            </a:pPr>
            <a:r>
              <a:rPr lang="zh-CN" altLang="en-US" sz="1800"/>
              <a:t>	增加		 编辑联络 </a:t>
            </a:r>
          </a:p>
          <a:p>
            <a:pPr lvl="2" eaLnBrk="1" hangingPunct="1">
              <a:buFont typeface="Wingdings" panose="05000000000000000000" pitchFamily="2" charset="2"/>
              <a:buNone/>
            </a:pPr>
            <a:r>
              <a:rPr lang="zh-CN" altLang="en-US" sz="1800"/>
              <a:t>	编辑		 删除联络</a:t>
            </a:r>
          </a:p>
          <a:p>
            <a:pPr lvl="2" eaLnBrk="1" hangingPunct="1">
              <a:buFont typeface="Wingdings" panose="05000000000000000000" pitchFamily="2" charset="2"/>
              <a:buNone/>
            </a:pPr>
            <a:r>
              <a:rPr lang="zh-CN" altLang="en-US" sz="1800"/>
              <a:t>	移动</a:t>
            </a:r>
          </a:p>
          <a:p>
            <a:pPr lvl="2" eaLnBrk="1" hangingPunct="1">
              <a:buFont typeface="Wingdings" panose="05000000000000000000" pitchFamily="2" charset="2"/>
              <a:buNone/>
            </a:pPr>
            <a:r>
              <a:rPr lang="zh-CN" altLang="en-US" sz="1800"/>
              <a:t>	删除</a:t>
            </a:r>
          </a:p>
        </p:txBody>
      </p:sp>
      <p:sp>
        <p:nvSpPr>
          <p:cNvPr id="75779" name="灯片编号占位符 3">
            <a:extLst>
              <a:ext uri="{FF2B5EF4-FFF2-40B4-BE49-F238E27FC236}">
                <a16:creationId xmlns:a16="http://schemas.microsoft.com/office/drawing/2014/main" id="{0BC92117-0F53-53D4-E5EB-7B6D910416C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C9E705BC-00B3-4537-BBEA-55E6F9640EBD}" type="slidenum">
              <a:rPr lang="en-US" altLang="zh-CN" sz="1200">
                <a:solidFill>
                  <a:srgbClr val="B5A788"/>
                </a:solidFill>
              </a:rPr>
              <a:pPr/>
              <a:t>64</a:t>
            </a:fld>
            <a:endParaRPr lang="en-US" altLang="zh-CN" sz="1200">
              <a:solidFill>
                <a:srgbClr val="B5A788"/>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90B64152-1463-0F11-446F-408E8F2E113B}"/>
              </a:ext>
            </a:extLst>
          </p:cNvPr>
          <p:cNvSpPr>
            <a:spLocks noGrp="1" noChangeArrowheads="1"/>
          </p:cNvSpPr>
          <p:nvPr>
            <p:ph type="title"/>
          </p:nvPr>
        </p:nvSpPr>
        <p:spPr>
          <a:xfrm>
            <a:off x="1000125" y="-71438"/>
            <a:ext cx="7499350" cy="1143001"/>
          </a:xfrm>
        </p:spPr>
        <p:txBody>
          <a:bodyPr/>
          <a:lstStyle/>
          <a:p>
            <a:pPr eaLnBrk="1" fontAlgn="auto" hangingPunct="1">
              <a:spcAft>
                <a:spcPts val="0"/>
              </a:spcAft>
              <a:defRPr/>
            </a:pPr>
            <a:r>
              <a:rPr lang="en-US" altLang="zh-CN" dirty="0">
                <a:solidFill>
                  <a:schemeClr val="tx2">
                    <a:satMod val="130000"/>
                  </a:schemeClr>
                </a:solidFill>
              </a:rPr>
              <a:t>8.4.2 </a:t>
            </a:r>
            <a:r>
              <a:rPr lang="zh-CN" altLang="en-US" dirty="0">
                <a:solidFill>
                  <a:schemeClr val="tx2">
                    <a:satMod val="130000"/>
                  </a:schemeClr>
                </a:solidFill>
              </a:rPr>
              <a:t>不同类型的</a:t>
            </a:r>
            <a:r>
              <a:rPr lang="en-US" altLang="zh-CN" dirty="0">
                <a:solidFill>
                  <a:schemeClr val="tx2">
                    <a:satMod val="130000"/>
                  </a:schemeClr>
                </a:solidFill>
              </a:rPr>
              <a:t>Widget</a:t>
            </a:r>
          </a:p>
        </p:txBody>
      </p:sp>
      <p:sp>
        <p:nvSpPr>
          <p:cNvPr id="2" name="Rectangle 3">
            <a:extLst>
              <a:ext uri="{FF2B5EF4-FFF2-40B4-BE49-F238E27FC236}">
                <a16:creationId xmlns:a16="http://schemas.microsoft.com/office/drawing/2014/main" id="{2AC5C15E-2169-6E4A-32BB-114853C00239}"/>
              </a:ext>
            </a:extLst>
          </p:cNvPr>
          <p:cNvSpPr>
            <a:spLocks noGrp="1" noChangeArrowheads="1"/>
          </p:cNvSpPr>
          <p:nvPr>
            <p:ph idx="1"/>
          </p:nvPr>
        </p:nvSpPr>
        <p:spPr>
          <a:xfrm>
            <a:off x="928688" y="857250"/>
            <a:ext cx="8005762" cy="4800600"/>
          </a:xfrm>
        </p:spPr>
        <p:txBody>
          <a:bodyPr/>
          <a:lstStyle/>
          <a:p>
            <a:pPr eaLnBrk="1" hangingPunct="1"/>
            <a:r>
              <a:rPr lang="zh-CN" altLang="en-US">
                <a:solidFill>
                  <a:srgbClr val="FF0000"/>
                </a:solidFill>
              </a:rPr>
              <a:t>图标设计</a:t>
            </a:r>
          </a:p>
          <a:p>
            <a:pPr lvl="1" eaLnBrk="1" hangingPunct="1"/>
            <a:r>
              <a:rPr lang="zh-CN" altLang="en-US"/>
              <a:t>可使用</a:t>
            </a:r>
            <a:r>
              <a:rPr lang="zh-CN" altLang="en-US">
                <a:solidFill>
                  <a:srgbClr val="FF0000"/>
                </a:solidFill>
              </a:rPr>
              <a:t>传统</a:t>
            </a:r>
            <a:r>
              <a:rPr lang="zh-CN" altLang="en-US"/>
              <a:t>和</a:t>
            </a:r>
            <a:r>
              <a:rPr lang="zh-CN" altLang="en-US">
                <a:solidFill>
                  <a:srgbClr val="FF0000"/>
                </a:solidFill>
              </a:rPr>
              <a:t>标准</a:t>
            </a:r>
            <a:r>
              <a:rPr lang="zh-CN" altLang="en-US"/>
              <a:t>图标，自行设计的图标</a:t>
            </a:r>
            <a:r>
              <a:rPr lang="zh-CN" altLang="en-US">
                <a:solidFill>
                  <a:srgbClr val="FF0000"/>
                </a:solidFill>
              </a:rPr>
              <a:t>不应引起矛盾</a:t>
            </a:r>
          </a:p>
          <a:p>
            <a:pPr lvl="2" eaLnBrk="1" hangingPunct="1"/>
            <a:r>
              <a:rPr lang="zh-CN" altLang="en-US"/>
              <a:t>静态对象的图标设计较为简单，动作图标不易设计</a:t>
            </a:r>
          </a:p>
          <a:p>
            <a:pPr lvl="1" eaLnBrk="1" hangingPunct="1"/>
            <a:r>
              <a:rPr lang="zh-CN" altLang="en-US"/>
              <a:t>如在共享日程表应用中，若将“</a:t>
            </a:r>
            <a:r>
              <a:rPr lang="zh-CN" altLang="en-US">
                <a:solidFill>
                  <a:srgbClr val="FF0000"/>
                </a:solidFill>
              </a:rPr>
              <a:t>查询日程</a:t>
            </a:r>
            <a:r>
              <a:rPr lang="zh-CN" altLang="en-US"/>
              <a:t>”和“</a:t>
            </a:r>
            <a:r>
              <a:rPr lang="zh-CN" altLang="en-US">
                <a:solidFill>
                  <a:srgbClr val="FF0000"/>
                </a:solidFill>
              </a:rPr>
              <a:t>会议安排</a:t>
            </a:r>
            <a:r>
              <a:rPr lang="zh-CN" altLang="en-US"/>
              <a:t>”置于工具栏</a:t>
            </a:r>
          </a:p>
          <a:p>
            <a:pPr lvl="2" eaLnBrk="1" hangingPunct="1"/>
            <a:r>
              <a:rPr lang="zh-CN" altLang="en-US"/>
              <a:t>查询是常见操作，可以使用放大镜或望远镜</a:t>
            </a:r>
          </a:p>
          <a:p>
            <a:pPr lvl="2" eaLnBrk="1" hangingPunct="1"/>
            <a:r>
              <a:rPr lang="zh-CN" altLang="en-US"/>
              <a:t>会议安排较为困难，以下是一些设计</a:t>
            </a:r>
          </a:p>
          <a:p>
            <a:pPr lvl="1" eaLnBrk="1" hangingPunct="1"/>
            <a:endParaRPr lang="en-US" altLang="zh-CN"/>
          </a:p>
        </p:txBody>
      </p:sp>
      <p:sp>
        <p:nvSpPr>
          <p:cNvPr id="76803" name="灯片编号占位符 3">
            <a:extLst>
              <a:ext uri="{FF2B5EF4-FFF2-40B4-BE49-F238E27FC236}">
                <a16:creationId xmlns:a16="http://schemas.microsoft.com/office/drawing/2014/main" id="{BE08F091-B537-C4A1-6189-1A0E9D0071F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7E6A1D67-58A9-462C-8EA7-E0C981DCB2F2}" type="slidenum">
              <a:rPr lang="en-US" altLang="zh-CN" sz="1200">
                <a:solidFill>
                  <a:srgbClr val="B5A788"/>
                </a:solidFill>
              </a:rPr>
              <a:pPr/>
              <a:t>65</a:t>
            </a:fld>
            <a:endParaRPr lang="en-US" altLang="zh-CN" sz="1200">
              <a:solidFill>
                <a:srgbClr val="B5A788"/>
              </a:solidFill>
            </a:endParaRPr>
          </a:p>
        </p:txBody>
      </p:sp>
      <p:pic>
        <p:nvPicPr>
          <p:cNvPr id="76804" name="Picture 5">
            <a:extLst>
              <a:ext uri="{FF2B5EF4-FFF2-40B4-BE49-F238E27FC236}">
                <a16:creationId xmlns:a16="http://schemas.microsoft.com/office/drawing/2014/main" id="{AC23783D-9CF4-F5DE-0A7E-24D9AEF0BEC8}"/>
              </a:ext>
            </a:extLst>
          </p:cNvPr>
          <p:cNvPicPr>
            <a:picLocks noChangeAspect="1" noChangeArrowheads="1"/>
          </p:cNvPicPr>
          <p:nvPr/>
        </p:nvPicPr>
        <p:blipFill>
          <a:blip r:embed="rId2">
            <a:lum bright="24000" contrast="30000"/>
            <a:extLst>
              <a:ext uri="{28A0092B-C50C-407E-A947-70E740481C1C}">
                <a14:useLocalDpi xmlns:a14="http://schemas.microsoft.com/office/drawing/2010/main" val="0"/>
              </a:ext>
            </a:extLst>
          </a:blip>
          <a:srcRect/>
          <a:stretch>
            <a:fillRect/>
          </a:stretch>
        </p:blipFill>
        <p:spPr bwMode="auto">
          <a:xfrm>
            <a:off x="4435475" y="4643438"/>
            <a:ext cx="42799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78A264B2-F4E7-09DD-A74C-71DFD21D84AD}"/>
              </a:ext>
            </a:extLst>
          </p:cNvPr>
          <p:cNvSpPr>
            <a:spLocks noGrp="1" noChangeArrowheads="1"/>
          </p:cNvSpPr>
          <p:nvPr>
            <p:ph type="title"/>
          </p:nvPr>
        </p:nvSpPr>
        <p:spPr/>
        <p:txBody>
          <a:bodyPr/>
          <a:lstStyle/>
          <a:p>
            <a:pPr eaLnBrk="1" fontAlgn="auto" hangingPunct="1">
              <a:spcAft>
                <a:spcPts val="0"/>
              </a:spcAft>
              <a:defRPr/>
            </a:pPr>
            <a:r>
              <a:rPr lang="en-US" altLang="zh-CN" dirty="0">
                <a:solidFill>
                  <a:schemeClr val="tx2">
                    <a:satMod val="130000"/>
                  </a:schemeClr>
                </a:solidFill>
              </a:rPr>
              <a:t>8.4.2 </a:t>
            </a:r>
            <a:r>
              <a:rPr lang="zh-CN" altLang="en-US" dirty="0">
                <a:solidFill>
                  <a:schemeClr val="tx2">
                    <a:satMod val="130000"/>
                  </a:schemeClr>
                </a:solidFill>
              </a:rPr>
              <a:t>不同类型的</a:t>
            </a:r>
            <a:r>
              <a:rPr lang="en-US" altLang="zh-CN" dirty="0">
                <a:solidFill>
                  <a:schemeClr val="tx2">
                    <a:satMod val="130000"/>
                  </a:schemeClr>
                </a:solidFill>
              </a:rPr>
              <a:t>Widget</a:t>
            </a:r>
          </a:p>
        </p:txBody>
      </p:sp>
      <p:sp>
        <p:nvSpPr>
          <p:cNvPr id="77826" name="Rectangle 3">
            <a:extLst>
              <a:ext uri="{FF2B5EF4-FFF2-40B4-BE49-F238E27FC236}">
                <a16:creationId xmlns:a16="http://schemas.microsoft.com/office/drawing/2014/main" id="{4287D180-4A58-67BA-0CBE-BE64F5746D1E}"/>
              </a:ext>
            </a:extLst>
          </p:cNvPr>
          <p:cNvSpPr>
            <a:spLocks noGrp="1" noChangeArrowheads="1"/>
          </p:cNvSpPr>
          <p:nvPr>
            <p:ph idx="1"/>
          </p:nvPr>
        </p:nvSpPr>
        <p:spPr>
          <a:xfrm>
            <a:off x="1000125" y="1285875"/>
            <a:ext cx="7934325" cy="4800600"/>
          </a:xfrm>
        </p:spPr>
        <p:txBody>
          <a:bodyPr/>
          <a:lstStyle/>
          <a:p>
            <a:pPr eaLnBrk="1" hangingPunct="1"/>
            <a:r>
              <a:rPr lang="zh-CN" altLang="en-US">
                <a:solidFill>
                  <a:srgbClr val="FF0000"/>
                </a:solidFill>
              </a:rPr>
              <a:t>屏幕设计</a:t>
            </a:r>
          </a:p>
          <a:p>
            <a:pPr lvl="1" eaLnBrk="1" hangingPunct="1"/>
            <a:r>
              <a:rPr lang="zh-CN" altLang="en-US"/>
              <a:t>需支持的用户任务需要</a:t>
            </a:r>
            <a:r>
              <a:rPr lang="zh-CN" altLang="en-US">
                <a:solidFill>
                  <a:srgbClr val="FF0000"/>
                </a:solidFill>
              </a:rPr>
              <a:t>分解为多屏</a:t>
            </a:r>
            <a:r>
              <a:rPr lang="zh-CN" altLang="en-US"/>
              <a:t>（或窗口、区域）表示</a:t>
            </a:r>
          </a:p>
          <a:p>
            <a:pPr lvl="2" eaLnBrk="1" hangingPunct="1"/>
            <a:r>
              <a:rPr lang="en-US" altLang="zh-CN"/>
              <a:t>HTA</a:t>
            </a:r>
            <a:r>
              <a:rPr lang="zh-CN" altLang="en-US"/>
              <a:t>模型表示了任务</a:t>
            </a:r>
            <a:r>
              <a:rPr lang="en-US" altLang="zh-CN"/>
              <a:t>/</a:t>
            </a:r>
            <a:r>
              <a:rPr lang="zh-CN" altLang="en-US"/>
              <a:t>子任务的分解（结构，顺序）</a:t>
            </a:r>
          </a:p>
          <a:p>
            <a:pPr lvl="2" eaLnBrk="1" hangingPunct="1"/>
            <a:r>
              <a:rPr lang="zh-CN" altLang="en-US"/>
              <a:t>其结构和顺序指定了屏幕布局和构件之间的关系</a:t>
            </a:r>
          </a:p>
        </p:txBody>
      </p:sp>
      <p:sp>
        <p:nvSpPr>
          <p:cNvPr id="77827" name="灯片编号占位符 3">
            <a:extLst>
              <a:ext uri="{FF2B5EF4-FFF2-40B4-BE49-F238E27FC236}">
                <a16:creationId xmlns:a16="http://schemas.microsoft.com/office/drawing/2014/main" id="{93DD97BF-6333-7F39-FAE8-4EF2F4CEBDA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F3D318A3-34CB-4733-879E-AD84F86F6A50}" type="slidenum">
              <a:rPr lang="en-US" altLang="zh-CN" sz="1200">
                <a:solidFill>
                  <a:srgbClr val="B5A788"/>
                </a:solidFill>
              </a:rPr>
              <a:pPr/>
              <a:t>66</a:t>
            </a:fld>
            <a:endParaRPr lang="en-US" altLang="zh-CN" sz="1200">
              <a:solidFill>
                <a:srgbClr val="B5A788"/>
              </a:solidFill>
            </a:endParaRPr>
          </a:p>
        </p:txBody>
      </p:sp>
      <p:graphicFrame>
        <p:nvGraphicFramePr>
          <p:cNvPr id="77828" name="Object 9">
            <a:extLst>
              <a:ext uri="{FF2B5EF4-FFF2-40B4-BE49-F238E27FC236}">
                <a16:creationId xmlns:a16="http://schemas.microsoft.com/office/drawing/2014/main" id="{57FEBB5A-DA0B-68E3-9825-DCDC0AB0CD1C}"/>
              </a:ext>
            </a:extLst>
          </p:cNvPr>
          <p:cNvGraphicFramePr>
            <a:graphicFrameLocks/>
          </p:cNvGraphicFramePr>
          <p:nvPr/>
        </p:nvGraphicFramePr>
        <p:xfrm>
          <a:off x="4786313" y="3786188"/>
          <a:ext cx="3810000" cy="3000375"/>
        </p:xfrm>
        <a:graphic>
          <a:graphicData uri="http://schemas.openxmlformats.org/presentationml/2006/ole">
            <mc:AlternateContent xmlns:mc="http://schemas.openxmlformats.org/markup-compatibility/2006">
              <mc:Choice xmlns:v="urn:schemas-microsoft-com:vml" Requires="v">
                <p:oleObj r:id="rId2" imgW="4795920" imgH="3775320" progId="Visio.Drawing.11">
                  <p:embed/>
                </p:oleObj>
              </mc:Choice>
              <mc:Fallback>
                <p:oleObj r:id="rId2" imgW="4795920" imgH="3775320" progId="Visio.Drawing.11">
                  <p:embed/>
                  <p:pic>
                    <p:nvPicPr>
                      <p:cNvPr id="0" name="Object 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6313" y="3786188"/>
                        <a:ext cx="3810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7829" name="Object 10">
            <a:extLst>
              <a:ext uri="{FF2B5EF4-FFF2-40B4-BE49-F238E27FC236}">
                <a16:creationId xmlns:a16="http://schemas.microsoft.com/office/drawing/2014/main" id="{A495B7C4-F6A5-ADC6-E26F-A0EA47BA56F1}"/>
              </a:ext>
            </a:extLst>
          </p:cNvPr>
          <p:cNvGraphicFramePr>
            <a:graphicFrameLocks/>
          </p:cNvGraphicFramePr>
          <p:nvPr/>
        </p:nvGraphicFramePr>
        <p:xfrm>
          <a:off x="250825" y="4071938"/>
          <a:ext cx="4321175" cy="2284412"/>
        </p:xfrm>
        <a:graphic>
          <a:graphicData uri="http://schemas.openxmlformats.org/presentationml/2006/ole">
            <mc:AlternateContent xmlns:mc="http://schemas.openxmlformats.org/markup-compatibility/2006">
              <mc:Choice xmlns:v="urn:schemas-microsoft-com:vml" Requires="v">
                <p:oleObj r:id="rId4" imgW="4636800" imgH="2452680" progId="Visio.Drawing.11">
                  <p:embed/>
                </p:oleObj>
              </mc:Choice>
              <mc:Fallback>
                <p:oleObj r:id="rId4" imgW="4636800" imgH="2452680" progId="Visio.Drawing.11">
                  <p:embed/>
                  <p:pic>
                    <p:nvPicPr>
                      <p:cNvPr id="0" name="Object 1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4071938"/>
                        <a:ext cx="4321175" cy="228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29BEFEA1-FD51-B666-F279-AFF652D358B4}"/>
              </a:ext>
            </a:extLst>
          </p:cNvPr>
          <p:cNvSpPr>
            <a:spLocks noGrp="1" noChangeArrowheads="1"/>
          </p:cNvSpPr>
          <p:nvPr>
            <p:ph type="title"/>
          </p:nvPr>
        </p:nvSpPr>
        <p:spPr>
          <a:xfrm>
            <a:off x="930275" y="-142875"/>
            <a:ext cx="7499350" cy="1143000"/>
          </a:xfrm>
        </p:spPr>
        <p:txBody>
          <a:bodyPr/>
          <a:lstStyle/>
          <a:p>
            <a:pPr eaLnBrk="1" fontAlgn="auto" hangingPunct="1">
              <a:spcAft>
                <a:spcPts val="0"/>
              </a:spcAft>
              <a:defRPr/>
            </a:pPr>
            <a:r>
              <a:rPr lang="en-US" altLang="zh-CN" dirty="0">
                <a:solidFill>
                  <a:schemeClr val="tx2">
                    <a:satMod val="130000"/>
                  </a:schemeClr>
                </a:solidFill>
              </a:rPr>
              <a:t>8.4.2 </a:t>
            </a:r>
            <a:r>
              <a:rPr lang="zh-CN" altLang="en-US" dirty="0">
                <a:solidFill>
                  <a:schemeClr val="tx2">
                    <a:satMod val="130000"/>
                  </a:schemeClr>
                </a:solidFill>
              </a:rPr>
              <a:t>不同类型的</a:t>
            </a:r>
            <a:r>
              <a:rPr lang="en-US" altLang="zh-CN" dirty="0">
                <a:solidFill>
                  <a:schemeClr val="tx2">
                    <a:satMod val="130000"/>
                  </a:schemeClr>
                </a:solidFill>
              </a:rPr>
              <a:t>Widget</a:t>
            </a:r>
          </a:p>
        </p:txBody>
      </p:sp>
      <p:sp>
        <p:nvSpPr>
          <p:cNvPr id="78850" name="Rectangle 3">
            <a:extLst>
              <a:ext uri="{FF2B5EF4-FFF2-40B4-BE49-F238E27FC236}">
                <a16:creationId xmlns:a16="http://schemas.microsoft.com/office/drawing/2014/main" id="{94A45C1A-3EFC-0E55-E439-55DCCCE1DFC9}"/>
              </a:ext>
            </a:extLst>
          </p:cNvPr>
          <p:cNvSpPr>
            <a:spLocks noGrp="1" noChangeArrowheads="1"/>
          </p:cNvSpPr>
          <p:nvPr>
            <p:ph idx="1"/>
          </p:nvPr>
        </p:nvSpPr>
        <p:spPr>
          <a:xfrm>
            <a:off x="566738" y="985838"/>
            <a:ext cx="8434387" cy="4800600"/>
          </a:xfrm>
        </p:spPr>
        <p:txBody>
          <a:bodyPr/>
          <a:lstStyle/>
          <a:p>
            <a:pPr lvl="1" eaLnBrk="1" hangingPunct="1"/>
            <a:r>
              <a:rPr lang="zh-CN" altLang="en-US">
                <a:solidFill>
                  <a:srgbClr val="FF0000"/>
                </a:solidFill>
              </a:rPr>
              <a:t>单屏设计</a:t>
            </a:r>
            <a:r>
              <a:rPr lang="zh-CN" altLang="en-US"/>
              <a:t>需要使用视觉通信原理，使</a:t>
            </a:r>
            <a:r>
              <a:rPr lang="zh-CN" altLang="en-US">
                <a:solidFill>
                  <a:srgbClr val="FF0000"/>
                </a:solidFill>
              </a:rPr>
              <a:t>结构清晰</a:t>
            </a:r>
            <a:r>
              <a:rPr lang="zh-CN" altLang="en-US"/>
              <a:t>、</a:t>
            </a:r>
            <a:r>
              <a:rPr lang="zh-CN" altLang="en-US">
                <a:solidFill>
                  <a:srgbClr val="FF0000"/>
                </a:solidFill>
              </a:rPr>
              <a:t>易于理解</a:t>
            </a:r>
          </a:p>
          <a:p>
            <a:pPr lvl="2" eaLnBrk="1" hangingPunct="1"/>
            <a:r>
              <a:rPr lang="zh-CN" altLang="en-US"/>
              <a:t>应</a:t>
            </a:r>
            <a:r>
              <a:rPr lang="zh-CN" altLang="en-US">
                <a:solidFill>
                  <a:srgbClr val="FF0000"/>
                </a:solidFill>
              </a:rPr>
              <a:t>突出与任务相关的信息</a:t>
            </a:r>
            <a:r>
              <a:rPr lang="zh-CN" altLang="en-US"/>
              <a:t>，如使用色彩、动作、加框等</a:t>
            </a:r>
          </a:p>
          <a:p>
            <a:pPr lvl="2" eaLnBrk="1" hangingPunct="1"/>
            <a:r>
              <a:rPr lang="zh-CN" altLang="en-US"/>
              <a:t>应谨慎使用动画，以避免分散用户的注意力</a:t>
            </a:r>
            <a:endParaRPr lang="en-US" altLang="zh-CN"/>
          </a:p>
          <a:p>
            <a:pPr lvl="2" eaLnBrk="1" hangingPunct="1">
              <a:buFont typeface="Wingdings 2" panose="05020102010507070707" pitchFamily="82" charset="2"/>
              <a:buNone/>
            </a:pPr>
            <a:endParaRPr lang="zh-CN" altLang="en-US"/>
          </a:p>
          <a:p>
            <a:pPr lvl="1" eaLnBrk="1" hangingPunct="1"/>
            <a:r>
              <a:rPr lang="zh-CN" altLang="en-US"/>
              <a:t>结构化的屏幕易于用户理解交互过程：分组原理</a:t>
            </a:r>
          </a:p>
          <a:p>
            <a:pPr lvl="2" eaLnBrk="1" hangingPunct="1"/>
            <a:r>
              <a:rPr lang="zh-CN" altLang="en-US">
                <a:solidFill>
                  <a:srgbClr val="FF0000"/>
                </a:solidFill>
              </a:rPr>
              <a:t>语义上</a:t>
            </a:r>
            <a:r>
              <a:rPr lang="zh-CN" altLang="en-US"/>
              <a:t>接近和相关的元素应组织在一起，无关的应分离</a:t>
            </a:r>
          </a:p>
          <a:p>
            <a:pPr lvl="2" eaLnBrk="1" hangingPunct="1"/>
            <a:r>
              <a:rPr lang="zh-CN" altLang="en-US"/>
              <a:t>例如：使用色彩、方框等隔离不相关的元素</a:t>
            </a:r>
            <a:endParaRPr lang="en-US" altLang="zh-CN"/>
          </a:p>
          <a:p>
            <a:pPr lvl="2" eaLnBrk="1" hangingPunct="1">
              <a:buFont typeface="Wingdings 2" panose="05020102010507070707" pitchFamily="82" charset="2"/>
              <a:buNone/>
            </a:pPr>
            <a:endParaRPr lang="zh-CN" altLang="en-US"/>
          </a:p>
          <a:p>
            <a:pPr lvl="1" eaLnBrk="1" hangingPunct="1"/>
            <a:r>
              <a:rPr lang="zh-CN" altLang="en-US"/>
              <a:t>设计时应避免内容过于</a:t>
            </a:r>
            <a:r>
              <a:rPr lang="zh-CN" altLang="en-US">
                <a:solidFill>
                  <a:srgbClr val="FF0000"/>
                </a:solidFill>
              </a:rPr>
              <a:t>稀疏</a:t>
            </a:r>
            <a:r>
              <a:rPr lang="zh-CN" altLang="en-US"/>
              <a:t>和</a:t>
            </a:r>
            <a:r>
              <a:rPr lang="zh-CN" altLang="en-US">
                <a:solidFill>
                  <a:srgbClr val="FF0000"/>
                </a:solidFill>
              </a:rPr>
              <a:t>密集</a:t>
            </a:r>
          </a:p>
          <a:p>
            <a:pPr lvl="2" eaLnBrk="1" hangingPunct="1"/>
            <a:r>
              <a:rPr lang="zh-CN" altLang="en-US">
                <a:solidFill>
                  <a:srgbClr val="FF0000"/>
                </a:solidFill>
              </a:rPr>
              <a:t>信息密度过低</a:t>
            </a:r>
            <a:r>
              <a:rPr lang="zh-CN" altLang="en-US"/>
              <a:t>使得频繁切换屏幕，导致交互过程不连贯</a:t>
            </a:r>
          </a:p>
          <a:p>
            <a:pPr lvl="2" eaLnBrk="1" hangingPunct="1"/>
            <a:r>
              <a:rPr lang="zh-CN" altLang="en-US">
                <a:solidFill>
                  <a:srgbClr val="FF0000"/>
                </a:solidFill>
              </a:rPr>
              <a:t>信息密度过高</a:t>
            </a:r>
            <a:r>
              <a:rPr lang="zh-CN" altLang="en-US"/>
              <a:t>容易造成混淆，而分散用户的注意力</a:t>
            </a:r>
          </a:p>
        </p:txBody>
      </p:sp>
      <p:sp>
        <p:nvSpPr>
          <p:cNvPr id="78851" name="灯片编号占位符 3">
            <a:extLst>
              <a:ext uri="{FF2B5EF4-FFF2-40B4-BE49-F238E27FC236}">
                <a16:creationId xmlns:a16="http://schemas.microsoft.com/office/drawing/2014/main" id="{1773E16B-2778-82FA-4D4F-5FB7933F1AE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D84ACF5E-926F-46C4-A5AA-DCEA4D84FDF1}" type="slidenum">
              <a:rPr lang="en-US" altLang="zh-CN" sz="1200">
                <a:solidFill>
                  <a:srgbClr val="B5A788"/>
                </a:solidFill>
              </a:rPr>
              <a:pPr/>
              <a:t>67</a:t>
            </a:fld>
            <a:endParaRPr lang="en-US" altLang="zh-CN" sz="1200">
              <a:solidFill>
                <a:srgbClr val="B5A788"/>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BEEDA4A2-3A18-8AC6-0050-5CF88EB9DF56}"/>
              </a:ext>
            </a:extLst>
          </p:cNvPr>
          <p:cNvSpPr>
            <a:spLocks noGrp="1" noChangeArrowheads="1"/>
          </p:cNvSpPr>
          <p:nvPr>
            <p:ph type="title"/>
          </p:nvPr>
        </p:nvSpPr>
        <p:spPr/>
        <p:txBody>
          <a:bodyPr/>
          <a:lstStyle/>
          <a:p>
            <a:pPr eaLnBrk="1" fontAlgn="auto" hangingPunct="1">
              <a:spcAft>
                <a:spcPts val="0"/>
              </a:spcAft>
              <a:defRPr/>
            </a:pPr>
            <a:r>
              <a:rPr lang="en-US" altLang="zh-CN">
                <a:solidFill>
                  <a:schemeClr val="tx2">
                    <a:satMod val="130000"/>
                  </a:schemeClr>
                </a:solidFill>
              </a:rPr>
              <a:t>8.4.2 </a:t>
            </a:r>
            <a:r>
              <a:rPr lang="zh-CN" altLang="en-US">
                <a:solidFill>
                  <a:schemeClr val="tx2">
                    <a:satMod val="130000"/>
                  </a:schemeClr>
                </a:solidFill>
              </a:rPr>
              <a:t>不同类型的</a:t>
            </a:r>
            <a:r>
              <a:rPr lang="en-US" altLang="zh-CN">
                <a:solidFill>
                  <a:schemeClr val="tx2">
                    <a:satMod val="130000"/>
                  </a:schemeClr>
                </a:solidFill>
              </a:rPr>
              <a:t>Widget</a:t>
            </a:r>
          </a:p>
        </p:txBody>
      </p:sp>
      <p:sp>
        <p:nvSpPr>
          <p:cNvPr id="79874" name="Rectangle 3">
            <a:extLst>
              <a:ext uri="{FF2B5EF4-FFF2-40B4-BE49-F238E27FC236}">
                <a16:creationId xmlns:a16="http://schemas.microsoft.com/office/drawing/2014/main" id="{52F2EF65-C5D6-87CD-300D-EFC10ED76159}"/>
              </a:ext>
            </a:extLst>
          </p:cNvPr>
          <p:cNvSpPr>
            <a:spLocks noGrp="1" noChangeArrowheads="1"/>
          </p:cNvSpPr>
          <p:nvPr>
            <p:ph idx="1"/>
          </p:nvPr>
        </p:nvSpPr>
        <p:spPr>
          <a:xfrm>
            <a:off x="928688" y="1447800"/>
            <a:ext cx="8005762" cy="4800600"/>
          </a:xfrm>
        </p:spPr>
        <p:txBody>
          <a:bodyPr/>
          <a:lstStyle/>
          <a:p>
            <a:pPr eaLnBrk="1" hangingPunct="1"/>
            <a:r>
              <a:rPr lang="zh-CN" altLang="en-US">
                <a:solidFill>
                  <a:srgbClr val="FF0000"/>
                </a:solidFill>
              </a:rPr>
              <a:t>信息表示</a:t>
            </a:r>
          </a:p>
          <a:p>
            <a:pPr lvl="1" eaLnBrk="1" hangingPunct="1"/>
            <a:r>
              <a:rPr lang="zh-CN" altLang="en-US"/>
              <a:t>应保证任何时刻用户可获得与任务相关的信息</a:t>
            </a:r>
            <a:endParaRPr lang="en-US" altLang="zh-CN"/>
          </a:p>
          <a:p>
            <a:pPr lvl="1" eaLnBrk="1" hangingPunct="1">
              <a:buFont typeface="Verdana" panose="020B0604030504040204" pitchFamily="34" charset="0"/>
              <a:buNone/>
            </a:pPr>
            <a:endParaRPr lang="zh-CN" altLang="en-US"/>
          </a:p>
          <a:p>
            <a:pPr lvl="1" eaLnBrk="1" hangingPunct="1"/>
            <a:r>
              <a:rPr lang="zh-CN" altLang="en-US">
                <a:solidFill>
                  <a:srgbClr val="FF0000"/>
                </a:solidFill>
              </a:rPr>
              <a:t>信息的呈现</a:t>
            </a:r>
            <a:r>
              <a:rPr lang="zh-CN" altLang="en-US"/>
              <a:t>格式依赖于</a:t>
            </a:r>
            <a:r>
              <a:rPr lang="zh-CN" altLang="en-US">
                <a:solidFill>
                  <a:srgbClr val="FF0000"/>
                </a:solidFill>
              </a:rPr>
              <a:t>信息的类型</a:t>
            </a:r>
          </a:p>
          <a:p>
            <a:pPr lvl="2" eaLnBrk="1" hangingPunct="1"/>
            <a:r>
              <a:rPr lang="zh-CN" altLang="en-US"/>
              <a:t>例如：</a:t>
            </a:r>
            <a:endParaRPr lang="en-US" altLang="zh-CN"/>
          </a:p>
          <a:p>
            <a:pPr lvl="2" eaLnBrk="1" hangingPunct="1">
              <a:buFont typeface="Wingdings 2" panose="05020102010507070707" pitchFamily="82" charset="2"/>
              <a:buNone/>
            </a:pPr>
            <a:r>
              <a:rPr lang="zh-CN" altLang="en-US"/>
              <a:t>   离散型数据（如统计数据）可采用数字图形表示</a:t>
            </a:r>
          </a:p>
          <a:p>
            <a:pPr lvl="2" eaLnBrk="1" hangingPunct="1">
              <a:buFont typeface="Wingdings" panose="05000000000000000000" pitchFamily="2" charset="2"/>
              <a:buNone/>
            </a:pPr>
            <a:r>
              <a:rPr lang="zh-CN" altLang="en-US"/>
              <a:t>	连续型数据（如增长率）宜采用模拟图形表示</a:t>
            </a:r>
            <a:endParaRPr lang="en-US" altLang="zh-CN"/>
          </a:p>
          <a:p>
            <a:pPr lvl="2" eaLnBrk="1" hangingPunct="1">
              <a:buFont typeface="Wingdings" panose="05000000000000000000" pitchFamily="2" charset="2"/>
              <a:buNone/>
            </a:pPr>
            <a:endParaRPr lang="zh-CN" altLang="en-US"/>
          </a:p>
          <a:p>
            <a:pPr lvl="1" eaLnBrk="1" hangingPunct="1">
              <a:buFont typeface="Verdana" panose="020B0604030504040204" pitchFamily="34" charset="0"/>
              <a:buChar char="•"/>
            </a:pPr>
            <a:r>
              <a:rPr lang="zh-CN" altLang="en-US"/>
              <a:t>如果需要与纸质记录交换数据，则应保持两者间的</a:t>
            </a:r>
            <a:r>
              <a:rPr lang="zh-CN" altLang="en-US">
                <a:solidFill>
                  <a:srgbClr val="FF0000"/>
                </a:solidFill>
              </a:rPr>
              <a:t>一致性</a:t>
            </a:r>
          </a:p>
          <a:p>
            <a:pPr lvl="2" eaLnBrk="1" hangingPunct="1">
              <a:buFont typeface="Wingdings 2" panose="05020102010507070707" pitchFamily="82" charset="2"/>
              <a:buChar char="•"/>
            </a:pPr>
            <a:r>
              <a:rPr lang="zh-CN" altLang="en-US"/>
              <a:t>尽量减少用户扫描两种数据的时间，并避免混淆</a:t>
            </a:r>
          </a:p>
        </p:txBody>
      </p:sp>
      <p:sp>
        <p:nvSpPr>
          <p:cNvPr id="79875" name="灯片编号占位符 3">
            <a:extLst>
              <a:ext uri="{FF2B5EF4-FFF2-40B4-BE49-F238E27FC236}">
                <a16:creationId xmlns:a16="http://schemas.microsoft.com/office/drawing/2014/main" id="{116222A0-C0F0-144F-86D6-DC7E0818017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BBC9FDD7-B8C3-4AF3-8E45-99511C5E4D0C}" type="slidenum">
              <a:rPr lang="en-US" altLang="zh-CN" sz="1200">
                <a:solidFill>
                  <a:srgbClr val="B5A788"/>
                </a:solidFill>
              </a:rPr>
              <a:pPr/>
              <a:t>68</a:t>
            </a:fld>
            <a:endParaRPr lang="en-US" altLang="zh-CN" sz="1200">
              <a:solidFill>
                <a:srgbClr val="B5A788"/>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C91BC216-C9E3-A3A1-C8A1-347FA16BF525}"/>
              </a:ext>
            </a:extLst>
          </p:cNvPr>
          <p:cNvSpPr>
            <a:spLocks noGrp="1" noChangeArrowheads="1"/>
          </p:cNvSpPr>
          <p:nvPr>
            <p:ph type="title"/>
          </p:nvPr>
        </p:nvSpPr>
        <p:spPr>
          <a:xfrm>
            <a:off x="1073150" y="-214313"/>
            <a:ext cx="7499350" cy="1143001"/>
          </a:xfrm>
        </p:spPr>
        <p:txBody>
          <a:bodyPr/>
          <a:lstStyle/>
          <a:p>
            <a:pPr eaLnBrk="1" fontAlgn="auto" hangingPunct="1">
              <a:spcAft>
                <a:spcPts val="0"/>
              </a:spcAft>
              <a:defRPr/>
            </a:pPr>
            <a:r>
              <a:rPr lang="en-US" altLang="zh-CN" dirty="0">
                <a:solidFill>
                  <a:schemeClr val="tx2">
                    <a:satMod val="130000"/>
                  </a:schemeClr>
                </a:solidFill>
              </a:rPr>
              <a:t>8.5 </a:t>
            </a:r>
            <a:r>
              <a:rPr lang="zh-CN" altLang="en-US" dirty="0">
                <a:solidFill>
                  <a:schemeClr val="tx2">
                    <a:satMod val="130000"/>
                  </a:schemeClr>
                </a:solidFill>
              </a:rPr>
              <a:t>工具支持</a:t>
            </a:r>
          </a:p>
        </p:txBody>
      </p:sp>
      <p:sp>
        <p:nvSpPr>
          <p:cNvPr id="80898" name="Rectangle 3">
            <a:extLst>
              <a:ext uri="{FF2B5EF4-FFF2-40B4-BE49-F238E27FC236}">
                <a16:creationId xmlns:a16="http://schemas.microsoft.com/office/drawing/2014/main" id="{725246D6-7BC0-AD9C-DBD7-81C0705894D6}"/>
              </a:ext>
            </a:extLst>
          </p:cNvPr>
          <p:cNvSpPr>
            <a:spLocks noGrp="1" noChangeArrowheads="1"/>
          </p:cNvSpPr>
          <p:nvPr>
            <p:ph idx="1"/>
          </p:nvPr>
        </p:nvSpPr>
        <p:spPr>
          <a:xfrm>
            <a:off x="995363" y="714375"/>
            <a:ext cx="8077200" cy="4800600"/>
          </a:xfrm>
        </p:spPr>
        <p:txBody>
          <a:bodyPr/>
          <a:lstStyle/>
          <a:p>
            <a:pPr eaLnBrk="1" hangingPunct="1"/>
            <a:r>
              <a:rPr lang="zh-CN" altLang="en-US"/>
              <a:t>已存在各种设计和开发工具支持用户界面的设计和实现</a:t>
            </a:r>
          </a:p>
          <a:p>
            <a:pPr eaLnBrk="1" hangingPunct="1"/>
            <a:r>
              <a:rPr lang="zh-CN" altLang="en-US"/>
              <a:t>有用的工具应具有以下特征</a:t>
            </a:r>
          </a:p>
          <a:p>
            <a:pPr lvl="1" eaLnBrk="1" hangingPunct="1"/>
            <a:r>
              <a:rPr lang="zh-CN" altLang="en-US"/>
              <a:t>已知</a:t>
            </a:r>
            <a:r>
              <a:rPr lang="zh-CN" altLang="en-US">
                <a:solidFill>
                  <a:srgbClr val="FF0000"/>
                </a:solidFill>
              </a:rPr>
              <a:t>任务规约</a:t>
            </a:r>
            <a:r>
              <a:rPr lang="zh-CN" altLang="en-US"/>
              <a:t>，应能辅助界面设计</a:t>
            </a:r>
          </a:p>
          <a:p>
            <a:pPr lvl="1" eaLnBrk="1" hangingPunct="1"/>
            <a:r>
              <a:rPr lang="zh-CN" altLang="en-US"/>
              <a:t>已知</a:t>
            </a:r>
            <a:r>
              <a:rPr lang="zh-CN" altLang="en-US">
                <a:solidFill>
                  <a:srgbClr val="FF0000"/>
                </a:solidFill>
              </a:rPr>
              <a:t>界面的设计规约</a:t>
            </a:r>
            <a:r>
              <a:rPr lang="zh-CN" altLang="en-US"/>
              <a:t>，应能辅助界面的实现</a:t>
            </a:r>
          </a:p>
          <a:p>
            <a:pPr lvl="1" eaLnBrk="1" hangingPunct="1"/>
            <a:r>
              <a:rPr lang="zh-CN" altLang="en-US"/>
              <a:t>应能辅助建立</a:t>
            </a:r>
            <a:r>
              <a:rPr lang="zh-CN" altLang="en-US">
                <a:solidFill>
                  <a:srgbClr val="FF0000"/>
                </a:solidFill>
              </a:rPr>
              <a:t>可用</a:t>
            </a:r>
            <a:r>
              <a:rPr lang="zh-CN" altLang="en-US"/>
              <a:t>的用户界面</a:t>
            </a:r>
          </a:p>
          <a:p>
            <a:pPr lvl="1" eaLnBrk="1" hangingPunct="1"/>
            <a:r>
              <a:rPr lang="zh-CN" altLang="en-US"/>
              <a:t>允许设计者</a:t>
            </a:r>
            <a:r>
              <a:rPr lang="zh-CN" altLang="en-US">
                <a:solidFill>
                  <a:srgbClr val="FF0000"/>
                </a:solidFill>
              </a:rPr>
              <a:t>快速</a:t>
            </a:r>
            <a:r>
              <a:rPr lang="zh-CN" altLang="en-US"/>
              <a:t>比较不同的设计方案</a:t>
            </a:r>
          </a:p>
          <a:p>
            <a:pPr lvl="1" eaLnBrk="1" hangingPunct="1"/>
            <a:r>
              <a:rPr lang="zh-CN" altLang="en-US"/>
              <a:t>允许</a:t>
            </a:r>
            <a:r>
              <a:rPr lang="zh-CN" altLang="en-US">
                <a:solidFill>
                  <a:srgbClr val="FF0000"/>
                </a:solidFill>
              </a:rPr>
              <a:t>非程序员</a:t>
            </a:r>
            <a:r>
              <a:rPr lang="zh-CN" altLang="en-US"/>
              <a:t>设计和开发用户界面</a:t>
            </a:r>
          </a:p>
          <a:p>
            <a:pPr lvl="1" eaLnBrk="1" hangingPunct="1"/>
            <a:r>
              <a:rPr lang="zh-CN" altLang="en-US"/>
              <a:t>能够</a:t>
            </a:r>
            <a:r>
              <a:rPr lang="zh-CN" altLang="en-US">
                <a:solidFill>
                  <a:srgbClr val="FF0000"/>
                </a:solidFill>
              </a:rPr>
              <a:t>自动评估</a:t>
            </a:r>
            <a:r>
              <a:rPr lang="zh-CN" altLang="en-US"/>
              <a:t>用户界面，并提出改进的建议</a:t>
            </a:r>
          </a:p>
          <a:p>
            <a:pPr lvl="1" eaLnBrk="1" hangingPunct="1"/>
            <a:r>
              <a:rPr lang="zh-CN" altLang="en-US"/>
              <a:t>允许</a:t>
            </a:r>
            <a:r>
              <a:rPr lang="zh-CN" altLang="en-US">
                <a:solidFill>
                  <a:srgbClr val="FF0000"/>
                </a:solidFill>
              </a:rPr>
              <a:t>最终用户自行配置</a:t>
            </a:r>
            <a:r>
              <a:rPr lang="zh-CN" altLang="en-US"/>
              <a:t>用户界面</a:t>
            </a:r>
          </a:p>
          <a:p>
            <a:pPr lvl="1" eaLnBrk="1" hangingPunct="1"/>
            <a:r>
              <a:rPr lang="zh-CN" altLang="en-US"/>
              <a:t>应提供良好的</a:t>
            </a:r>
            <a:r>
              <a:rPr lang="zh-CN" altLang="en-US">
                <a:solidFill>
                  <a:srgbClr val="FF0000"/>
                </a:solidFill>
              </a:rPr>
              <a:t>可移植性</a:t>
            </a:r>
          </a:p>
          <a:p>
            <a:pPr lvl="1" eaLnBrk="1" hangingPunct="1"/>
            <a:r>
              <a:rPr lang="zh-CN" altLang="en-US"/>
              <a:t>应</a:t>
            </a:r>
            <a:r>
              <a:rPr lang="zh-CN" altLang="en-US">
                <a:solidFill>
                  <a:srgbClr val="FF0000"/>
                </a:solidFill>
              </a:rPr>
              <a:t>易于使用</a:t>
            </a:r>
          </a:p>
        </p:txBody>
      </p:sp>
      <p:sp>
        <p:nvSpPr>
          <p:cNvPr id="80899" name="灯片编号占位符 3">
            <a:extLst>
              <a:ext uri="{FF2B5EF4-FFF2-40B4-BE49-F238E27FC236}">
                <a16:creationId xmlns:a16="http://schemas.microsoft.com/office/drawing/2014/main" id="{6C7F8A01-AD84-D5A1-EE29-5AEB9C048BC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02A122DE-0028-4A38-B806-9A12D1C82554}" type="slidenum">
              <a:rPr lang="en-US" altLang="zh-CN" sz="1200">
                <a:solidFill>
                  <a:srgbClr val="B5A788"/>
                </a:solidFill>
              </a:rPr>
              <a:pPr/>
              <a:t>69</a:t>
            </a:fld>
            <a:endParaRPr lang="en-US" altLang="zh-CN" sz="1200">
              <a:solidFill>
                <a:srgbClr val="B5A788"/>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a:extLst>
              <a:ext uri="{FF2B5EF4-FFF2-40B4-BE49-F238E27FC236}">
                <a16:creationId xmlns:a16="http://schemas.microsoft.com/office/drawing/2014/main" id="{B4CB6998-2A1C-AB57-280F-ECAEA7C6DB4C}"/>
              </a:ext>
            </a:extLst>
          </p:cNvPr>
          <p:cNvSpPr>
            <a:spLocks noGrp="1"/>
          </p:cNvSpPr>
          <p:nvPr>
            <p:ph type="title"/>
          </p:nvPr>
        </p:nvSpPr>
        <p:spPr/>
        <p:txBody>
          <a:bodyPr/>
          <a:lstStyle/>
          <a:p>
            <a:pPr eaLnBrk="1" fontAlgn="auto" hangingPunct="1">
              <a:spcAft>
                <a:spcPts val="0"/>
              </a:spcAft>
              <a:defRPr/>
            </a:pPr>
            <a:r>
              <a:rPr lang="zh-CN" altLang="en-US">
                <a:solidFill>
                  <a:schemeClr val="tx2">
                    <a:satMod val="130000"/>
                  </a:schemeClr>
                </a:solidFill>
              </a:rPr>
              <a:t>原型</a:t>
            </a:r>
          </a:p>
        </p:txBody>
      </p:sp>
      <p:sp>
        <p:nvSpPr>
          <p:cNvPr id="3" name="内容占位符 2">
            <a:extLst>
              <a:ext uri="{FF2B5EF4-FFF2-40B4-BE49-F238E27FC236}">
                <a16:creationId xmlns:a16="http://schemas.microsoft.com/office/drawing/2014/main" id="{2C0D4804-4DC1-C745-88B8-774031928CC8}"/>
              </a:ext>
            </a:extLst>
          </p:cNvPr>
          <p:cNvSpPr>
            <a:spLocks noGrp="1"/>
          </p:cNvSpPr>
          <p:nvPr>
            <p:ph idx="1"/>
          </p:nvPr>
        </p:nvSpPr>
        <p:spPr/>
        <p:txBody>
          <a:bodyPr>
            <a:normAutofit lnSpcReduction="10000"/>
          </a:bodyPr>
          <a:lstStyle/>
          <a:p>
            <a:pPr marL="274320" indent="-274320" eaLnBrk="1" fontAlgn="auto" hangingPunct="1">
              <a:lnSpc>
                <a:spcPct val="90000"/>
              </a:lnSpc>
              <a:spcAft>
                <a:spcPts val="0"/>
              </a:spcAft>
              <a:buFont typeface="Wingdings 3" panose="05040102010807070707"/>
              <a:buChar char=""/>
              <a:defRPr/>
            </a:pPr>
            <a:r>
              <a:rPr lang="zh-CN" altLang="en-US" dirty="0">
                <a:latin typeface="+mn-ea"/>
              </a:rPr>
              <a:t>对产品概念的</a:t>
            </a:r>
            <a:r>
              <a:rPr lang="zh-CN" altLang="en-US" dirty="0">
                <a:solidFill>
                  <a:srgbClr val="FF0000"/>
                </a:solidFill>
                <a:latin typeface="+mn-ea"/>
              </a:rPr>
              <a:t>形象化</a:t>
            </a:r>
            <a:r>
              <a:rPr lang="zh-CN" altLang="en-US" dirty="0">
                <a:latin typeface="+mn-ea"/>
              </a:rPr>
              <a:t>和</a:t>
            </a:r>
            <a:r>
              <a:rPr lang="zh-CN" altLang="en-US" dirty="0">
                <a:solidFill>
                  <a:srgbClr val="FF0000"/>
                </a:solidFill>
                <a:latin typeface="+mn-ea"/>
              </a:rPr>
              <a:t>具体化</a:t>
            </a:r>
            <a:r>
              <a:rPr lang="zh-CN" altLang="en-US" dirty="0">
                <a:latin typeface="+mn-ea"/>
              </a:rPr>
              <a:t>，是设计师构想的体现</a:t>
            </a:r>
            <a:endParaRPr lang="en-US" altLang="zh-CN" dirty="0">
              <a:latin typeface="+mn-ea"/>
            </a:endParaRPr>
          </a:p>
          <a:p>
            <a:pPr marL="274320" indent="-274320" eaLnBrk="1" fontAlgn="auto" hangingPunct="1">
              <a:lnSpc>
                <a:spcPct val="90000"/>
              </a:lnSpc>
              <a:spcAft>
                <a:spcPts val="0"/>
              </a:spcAft>
              <a:buFont typeface="Wingdings 3" panose="05040102010807070707"/>
              <a:buChar char=""/>
              <a:defRPr/>
            </a:pPr>
            <a:endParaRPr lang="en-US" altLang="zh-CN" dirty="0">
              <a:latin typeface="+mn-ea"/>
            </a:endParaRPr>
          </a:p>
          <a:p>
            <a:pPr marL="274320" indent="-274320" eaLnBrk="1" fontAlgn="auto" hangingPunct="1">
              <a:lnSpc>
                <a:spcPct val="90000"/>
              </a:lnSpc>
              <a:spcAft>
                <a:spcPts val="0"/>
              </a:spcAft>
              <a:buFont typeface="Wingdings 3" panose="05040102010807070707"/>
              <a:buChar char=""/>
              <a:defRPr/>
            </a:pPr>
            <a:r>
              <a:rPr lang="zh-CN" altLang="en-US" dirty="0">
                <a:solidFill>
                  <a:srgbClr val="FF0000"/>
                </a:solidFill>
                <a:latin typeface="+mn-ea"/>
              </a:rPr>
              <a:t>不是产品</a:t>
            </a:r>
            <a:endParaRPr lang="en-US" altLang="zh-CN" dirty="0">
              <a:solidFill>
                <a:srgbClr val="FF0000"/>
              </a:solidFill>
              <a:latin typeface="+mn-ea"/>
            </a:endParaRPr>
          </a:p>
          <a:p>
            <a:pPr marL="274320" indent="-274320" eaLnBrk="1" fontAlgn="auto" hangingPunct="1">
              <a:lnSpc>
                <a:spcPct val="90000"/>
              </a:lnSpc>
              <a:spcAft>
                <a:spcPts val="0"/>
              </a:spcAft>
              <a:buFont typeface="Wingdings 3" panose="05040102010807070707"/>
              <a:buNone/>
              <a:defRPr/>
            </a:pPr>
            <a:endParaRPr lang="en-US" altLang="zh-CN" dirty="0"/>
          </a:p>
          <a:p>
            <a:pPr marL="274320" indent="-274320" eaLnBrk="1" fontAlgn="auto" hangingPunct="1">
              <a:lnSpc>
                <a:spcPct val="90000"/>
              </a:lnSpc>
              <a:spcAft>
                <a:spcPts val="0"/>
              </a:spcAft>
              <a:buFont typeface="Wingdings 3" panose="05040102010807070707"/>
              <a:buChar char=""/>
              <a:defRPr/>
            </a:pPr>
            <a:r>
              <a:rPr lang="zh-CN" altLang="en-US" dirty="0"/>
              <a:t>是产品的</a:t>
            </a:r>
            <a:r>
              <a:rPr lang="zh-CN" altLang="en-US" dirty="0">
                <a:solidFill>
                  <a:srgbClr val="FF0000"/>
                </a:solidFill>
              </a:rPr>
              <a:t>一种近似或受限表示</a:t>
            </a:r>
            <a:endParaRPr lang="en-US" altLang="zh-CN" dirty="0">
              <a:solidFill>
                <a:srgbClr val="FF0000"/>
              </a:solidFill>
            </a:endParaRPr>
          </a:p>
          <a:p>
            <a:pPr marL="274320" indent="-274320" eaLnBrk="1" fontAlgn="auto" hangingPunct="1">
              <a:lnSpc>
                <a:spcPct val="90000"/>
              </a:lnSpc>
              <a:spcAft>
                <a:spcPts val="0"/>
              </a:spcAft>
              <a:buFont typeface="Wingdings 3" panose="05040102010807070707"/>
              <a:buNone/>
              <a:defRPr/>
            </a:pPr>
            <a:endParaRPr lang="en-US" altLang="zh-CN" dirty="0"/>
          </a:p>
          <a:p>
            <a:pPr marL="274320" indent="-274320" eaLnBrk="1" fontAlgn="auto" hangingPunct="1">
              <a:lnSpc>
                <a:spcPct val="90000"/>
              </a:lnSpc>
              <a:spcAft>
                <a:spcPts val="0"/>
              </a:spcAft>
              <a:buFont typeface="Wingdings 3" panose="05040102010807070707"/>
              <a:buChar char=""/>
              <a:defRPr/>
            </a:pPr>
            <a:r>
              <a:rPr lang="zh-CN" altLang="en-US" dirty="0"/>
              <a:t>作用：</a:t>
            </a:r>
          </a:p>
          <a:p>
            <a:pPr marL="548640" lvl="1" indent="-274320" eaLnBrk="1" fontAlgn="auto" hangingPunct="1">
              <a:lnSpc>
                <a:spcPct val="90000"/>
              </a:lnSpc>
              <a:spcAft>
                <a:spcPts val="0"/>
              </a:spcAft>
              <a:buClr>
                <a:schemeClr val="accent4"/>
              </a:buClr>
              <a:buFont typeface="Wingdings 3" panose="05040102010807070707"/>
              <a:buChar char=""/>
              <a:defRPr/>
            </a:pPr>
            <a:r>
              <a:rPr lang="zh-CN" altLang="en-US" dirty="0">
                <a:solidFill>
                  <a:schemeClr val="tx1">
                    <a:tint val="85000"/>
                  </a:schemeClr>
                </a:solidFill>
              </a:rPr>
              <a:t>用户可以通过</a:t>
            </a:r>
            <a:r>
              <a:rPr lang="zh-CN" altLang="en-US" dirty="0">
                <a:solidFill>
                  <a:srgbClr val="FF0000"/>
                </a:solidFill>
              </a:rPr>
              <a:t>与之交互</a:t>
            </a:r>
            <a:r>
              <a:rPr lang="zh-CN" altLang="en-US" dirty="0">
                <a:solidFill>
                  <a:schemeClr val="tx1">
                    <a:tint val="85000"/>
                  </a:schemeClr>
                </a:solidFill>
              </a:rPr>
              <a:t>来探索其适用（</a:t>
            </a:r>
            <a:r>
              <a:rPr lang="zh-CN" altLang="en-US" dirty="0">
                <a:solidFill>
                  <a:srgbClr val="FF0000"/>
                </a:solidFill>
              </a:rPr>
              <a:t>有用</a:t>
            </a:r>
            <a:r>
              <a:rPr lang="zh-CN" altLang="en-US" dirty="0">
                <a:solidFill>
                  <a:schemeClr val="tx1">
                    <a:tint val="85000"/>
                  </a:schemeClr>
                </a:solidFill>
              </a:rPr>
              <a:t>、</a:t>
            </a:r>
            <a:r>
              <a:rPr lang="zh-CN" altLang="en-US" dirty="0">
                <a:solidFill>
                  <a:srgbClr val="FF0000"/>
                </a:solidFill>
              </a:rPr>
              <a:t>可用</a:t>
            </a:r>
            <a:r>
              <a:rPr lang="zh-CN" altLang="en-US" dirty="0">
                <a:solidFill>
                  <a:schemeClr val="tx1">
                    <a:tint val="85000"/>
                  </a:schemeClr>
                </a:solidFill>
              </a:rPr>
              <a:t>）性</a:t>
            </a:r>
            <a:endParaRPr lang="en-US" altLang="zh-CN" dirty="0">
              <a:solidFill>
                <a:schemeClr val="tx1">
                  <a:tint val="85000"/>
                </a:schemeClr>
              </a:solidFill>
            </a:endParaRPr>
          </a:p>
          <a:p>
            <a:pPr marL="548640" lvl="1" indent="-274320" eaLnBrk="1" fontAlgn="auto" hangingPunct="1">
              <a:lnSpc>
                <a:spcPct val="90000"/>
              </a:lnSpc>
              <a:spcAft>
                <a:spcPts val="0"/>
              </a:spcAft>
              <a:buClr>
                <a:schemeClr val="accent4"/>
              </a:buClr>
              <a:buFont typeface="Wingdings 3" panose="05040102010807070707"/>
              <a:buNone/>
              <a:defRPr/>
            </a:pPr>
            <a:endParaRPr lang="zh-CN" altLang="en-US" sz="2000" dirty="0">
              <a:solidFill>
                <a:schemeClr val="tx1">
                  <a:tint val="85000"/>
                </a:schemeClr>
              </a:solidFill>
            </a:endParaRPr>
          </a:p>
          <a:p>
            <a:pPr marL="274320" indent="-274320" eaLnBrk="1" fontAlgn="auto" hangingPunct="1">
              <a:spcAft>
                <a:spcPts val="0"/>
              </a:spcAft>
              <a:buFont typeface="Wingdings 3" panose="05040102010807070707"/>
              <a:buChar char=""/>
              <a:defRPr/>
            </a:pPr>
            <a:endParaRPr lang="zh-CN" altLang="en-US" dirty="0"/>
          </a:p>
        </p:txBody>
      </p:sp>
      <p:sp>
        <p:nvSpPr>
          <p:cNvPr id="17411" name="灯片编号占位符 3">
            <a:extLst>
              <a:ext uri="{FF2B5EF4-FFF2-40B4-BE49-F238E27FC236}">
                <a16:creationId xmlns:a16="http://schemas.microsoft.com/office/drawing/2014/main" id="{C08ED82B-71E7-E7EA-BAC6-EADEA5087A2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AF2EE913-1D77-48FD-A67C-6EE51C46ADCD}" type="slidenum">
              <a:rPr lang="en-US" altLang="zh-CN" sz="1200">
                <a:solidFill>
                  <a:srgbClr val="B5A788"/>
                </a:solidFill>
              </a:rPr>
              <a:pPr/>
              <a:t>7</a:t>
            </a:fld>
            <a:endParaRPr lang="en-US" altLang="zh-CN" sz="1200">
              <a:solidFill>
                <a:srgbClr val="B5A788"/>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BFBCFC2-9683-5DF0-36F1-AEB03A7D1FBB}"/>
              </a:ext>
            </a:extLst>
          </p:cNvPr>
          <p:cNvSpPr/>
          <p:nvPr/>
        </p:nvSpPr>
        <p:spPr>
          <a:xfrm>
            <a:off x="669925" y="1314450"/>
            <a:ext cx="142875" cy="190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fontAlgn="auto">
              <a:spcBef>
                <a:spcPts val="0"/>
              </a:spcBef>
              <a:spcAft>
                <a:spcPts val="0"/>
              </a:spcAft>
              <a:buFontTx/>
              <a:buNone/>
              <a:defRPr/>
            </a:pPr>
            <a:endParaRPr kumimoji="1" lang="zh-CN" altLang="en-US"/>
          </a:p>
        </p:txBody>
      </p:sp>
      <p:sp>
        <p:nvSpPr>
          <p:cNvPr id="3" name="TextBox 18">
            <a:extLst>
              <a:ext uri="{FF2B5EF4-FFF2-40B4-BE49-F238E27FC236}">
                <a16:creationId xmlns:a16="http://schemas.microsoft.com/office/drawing/2014/main" id="{8E6EBCC3-3C05-BBA8-C6DF-6480047BDD4D}"/>
              </a:ext>
            </a:extLst>
          </p:cNvPr>
          <p:cNvSpPr txBox="1">
            <a:spLocks noChangeArrowheads="1"/>
          </p:cNvSpPr>
          <p:nvPr/>
        </p:nvSpPr>
        <p:spPr bwMode="auto">
          <a:xfrm>
            <a:off x="812800" y="1123950"/>
            <a:ext cx="1857375" cy="533400"/>
          </a:xfrm>
          <a:prstGeom prst="rect">
            <a:avLst/>
          </a:prstGeom>
          <a:noFill/>
          <a:ln>
            <a:noFill/>
          </a:ln>
        </p:spPr>
        <p:txBody>
          <a:bodyPr lIns="121917" tIns="60958" rIns="121917" bIns="6095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auto" hangingPunct="1">
              <a:lnSpc>
                <a:spcPts val="3200"/>
              </a:lnSpc>
              <a:spcBef>
                <a:spcPts val="800"/>
              </a:spcBef>
              <a:spcAft>
                <a:spcPts val="0"/>
              </a:spcAft>
              <a:buFontTx/>
              <a:buNone/>
              <a:defRPr/>
            </a:pPr>
            <a:r>
              <a:rPr kumimoji="1" lang="zh-CN" altLang="en-US" sz="1900" b="1" dirty="0">
                <a:latin typeface="+mn-ea"/>
                <a:ea typeface="+mn-ea"/>
                <a:sym typeface="+mn-ea"/>
              </a:rPr>
              <a:t>原型制作软件</a:t>
            </a:r>
          </a:p>
        </p:txBody>
      </p:sp>
      <p:sp>
        <p:nvSpPr>
          <p:cNvPr id="4" name="矩形 3">
            <a:extLst>
              <a:ext uri="{FF2B5EF4-FFF2-40B4-BE49-F238E27FC236}">
                <a16:creationId xmlns:a16="http://schemas.microsoft.com/office/drawing/2014/main" id="{7B9FF1E3-CAE6-47BC-DCFB-424B1AAA8E75}"/>
              </a:ext>
            </a:extLst>
          </p:cNvPr>
          <p:cNvSpPr>
            <a:spLocks noChangeArrowheads="1"/>
          </p:cNvSpPr>
          <p:nvPr/>
        </p:nvSpPr>
        <p:spPr bwMode="auto">
          <a:xfrm>
            <a:off x="669925" y="1682750"/>
            <a:ext cx="4473575" cy="469900"/>
          </a:xfrm>
          <a:prstGeom prst="rect">
            <a:avLst/>
          </a:prstGeom>
          <a:solidFill>
            <a:srgbClr val="EFF3F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nSpc>
                <a:spcPct val="150000"/>
              </a:lnSpc>
              <a:spcBef>
                <a:spcPts val="800"/>
              </a:spcBef>
              <a:buFont typeface="Wingdings" panose="05000000000000000000" pitchFamily="2" charset="2"/>
              <a:buChar char="l"/>
            </a:pPr>
            <a:r>
              <a:rPr lang="nn-NO" altLang="zh-CN" sz="1500" b="1">
                <a:solidFill>
                  <a:srgbClr val="404040"/>
                </a:solidFill>
              </a:rPr>
              <a:t>  Microsoft Office Visio</a:t>
            </a:r>
            <a:r>
              <a:rPr lang="zh-CN" altLang="nn-NO" sz="1500" b="1">
                <a:solidFill>
                  <a:srgbClr val="404040"/>
                </a:solidFill>
                <a:ea typeface="微软雅黑" panose="020B0503020204020204" pitchFamily="34" charset="-122"/>
              </a:rPr>
              <a:t>和</a:t>
            </a:r>
            <a:r>
              <a:rPr lang="nn-NO" altLang="zh-CN" sz="1500" b="1">
                <a:solidFill>
                  <a:srgbClr val="404040"/>
                </a:solidFill>
              </a:rPr>
              <a:t>CorelDRAW</a:t>
            </a:r>
            <a:endParaRPr lang="en-US" altLang="zh-CN" sz="1500" b="1">
              <a:solidFill>
                <a:srgbClr val="404040"/>
              </a:solidFill>
              <a:cs typeface="Arial" panose="020B0604020202020204" pitchFamily="34" charset="0"/>
            </a:endParaRPr>
          </a:p>
        </p:txBody>
      </p:sp>
      <p:graphicFrame>
        <p:nvGraphicFramePr>
          <p:cNvPr id="5" name="表格 4">
            <a:extLst>
              <a:ext uri="{FF2B5EF4-FFF2-40B4-BE49-F238E27FC236}">
                <a16:creationId xmlns:a16="http://schemas.microsoft.com/office/drawing/2014/main" id="{2D77FF7B-0A1B-66EB-429D-D9093EC4C043}"/>
              </a:ext>
            </a:extLst>
          </p:cNvPr>
          <p:cNvGraphicFramePr>
            <a:graphicFrameLocks noGrp="1"/>
          </p:cNvGraphicFramePr>
          <p:nvPr/>
        </p:nvGraphicFramePr>
        <p:xfrm>
          <a:off x="669925" y="2457450"/>
          <a:ext cx="4500563" cy="3343275"/>
        </p:xfrm>
        <a:graphic>
          <a:graphicData uri="http://schemas.openxmlformats.org/drawingml/2006/table">
            <a:tbl>
              <a:tblPr/>
              <a:tblGrid>
                <a:gridCol w="2206625">
                  <a:extLst>
                    <a:ext uri="{9D8B030D-6E8A-4147-A177-3AD203B41FA5}">
                      <a16:colId xmlns:a16="http://schemas.microsoft.com/office/drawing/2014/main" val="20000"/>
                    </a:ext>
                  </a:extLst>
                </a:gridCol>
                <a:gridCol w="2293938">
                  <a:extLst>
                    <a:ext uri="{9D8B030D-6E8A-4147-A177-3AD203B41FA5}">
                      <a16:colId xmlns:a16="http://schemas.microsoft.com/office/drawing/2014/main" val="20001"/>
                    </a:ext>
                  </a:extLst>
                </a:gridCol>
              </a:tblGrid>
              <a:tr h="358004">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nn-NO" altLang="zh-CN" sz="1500" b="1" i="0" u="none" strike="noStrike" cap="none" normalizeH="0" baseline="0" dirty="0">
                          <a:ln>
                            <a:noFill/>
                          </a:ln>
                          <a:solidFill>
                            <a:srgbClr val="404040"/>
                          </a:solidFill>
                          <a:effectLst/>
                          <a:latin typeface="Arial" panose="020B0604020202020204" pitchFamily="34" charset="0"/>
                          <a:ea typeface="微软雅黑" panose="020B0503020204020204" pitchFamily="34" charset="-122"/>
                          <a:cs typeface="Arial" panose="020B0604020202020204" pitchFamily="34" charset="0"/>
                        </a:rPr>
                        <a:t>Microsoft Office Visio</a:t>
                      </a:r>
                      <a:endParaRPr kumimoji="0" lang="zh-CN" altLang="en-US" sz="1500" b="1" i="0" u="none" strike="noStrike" cap="none" normalizeH="0" baseline="0" dirty="0">
                        <a:ln>
                          <a:noFill/>
                        </a:ln>
                        <a:solidFill>
                          <a:srgbClr val="404040"/>
                        </a:solidFill>
                        <a:effectLst/>
                        <a:latin typeface="微软雅黑" panose="020B0503020204020204" pitchFamily="34" charset="-122"/>
                        <a:ea typeface="微软雅黑" panose="020B0503020204020204" pitchFamily="34" charset="-122"/>
                      </a:endParaRPr>
                    </a:p>
                  </a:txBody>
                  <a:tcPr marT="62250" marB="6225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B7DE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nn-NO" altLang="zh-CN" sz="1500" b="1" i="0" u="none" strike="noStrike" cap="none" normalizeH="0" baseline="0">
                          <a:ln>
                            <a:noFill/>
                          </a:ln>
                          <a:solidFill>
                            <a:srgbClr val="404040"/>
                          </a:solidFill>
                          <a:effectLst/>
                          <a:latin typeface="Arial" panose="020B0604020202020204" pitchFamily="34" charset="0"/>
                          <a:ea typeface="微软雅黑" panose="020B0503020204020204" pitchFamily="34" charset="-122"/>
                          <a:cs typeface="Arial" panose="020B0604020202020204" pitchFamily="34" charset="0"/>
                        </a:rPr>
                        <a:t>CorelDRAW</a:t>
                      </a:r>
                      <a:endParaRPr kumimoji="0" lang="zh-CN" altLang="en-US" sz="1500" b="1" i="0" u="none" strike="noStrike" cap="none" normalizeH="0" baseline="0">
                        <a:ln>
                          <a:noFill/>
                        </a:ln>
                        <a:solidFill>
                          <a:srgbClr val="404040"/>
                        </a:solidFill>
                        <a:effectLst/>
                        <a:latin typeface="微软雅黑" panose="020B0503020204020204" pitchFamily="34" charset="-122"/>
                        <a:ea typeface="微软雅黑" panose="020B0503020204020204" pitchFamily="34" charset="-122"/>
                      </a:endParaRPr>
                    </a:p>
                  </a:txBody>
                  <a:tcPr marT="62250" marB="6225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B7DEE8"/>
                    </a:solidFill>
                  </a:tcPr>
                </a:tc>
                <a:extLst>
                  <a:ext uri="{0D108BD9-81ED-4DB2-BD59-A6C34878D82A}">
                    <a16:rowId xmlns:a16="http://schemas.microsoft.com/office/drawing/2014/main" val="10000"/>
                  </a:ext>
                </a:extLst>
              </a:tr>
              <a:tr h="999306">
                <a:tc>
                  <a:txBody>
                    <a:bodyPr/>
                    <a:lstStyle/>
                    <a:p>
                      <a:pPr marL="0" marR="0" lvl="0" indent="0" algn="just" defTabSz="914400" rtl="0" eaLnBrk="1" fontAlgn="base" latinLnBrk="0" hangingPunct="1">
                        <a:lnSpc>
                          <a:spcPct val="150000"/>
                        </a:lnSpc>
                        <a:spcBef>
                          <a:spcPct val="0"/>
                        </a:spcBef>
                        <a:spcAft>
                          <a:spcPct val="0"/>
                        </a:spcAft>
                        <a:buClrTx/>
                        <a:buSzTx/>
                        <a:buFontTx/>
                        <a:buNone/>
                      </a:pPr>
                      <a:r>
                        <a:rPr kumimoji="0" lang="zh-CN" altLang="en-US" sz="1300" b="0" i="0" u="none" strike="noStrike" cap="none" normalizeH="0" baseline="0" dirty="0">
                          <a:ln>
                            <a:noFill/>
                          </a:ln>
                          <a:solidFill>
                            <a:srgbClr val="404040"/>
                          </a:solidFill>
                          <a:effectLst/>
                          <a:latin typeface="微软雅黑" panose="020B0503020204020204" pitchFamily="34" charset="-122"/>
                          <a:ea typeface="微软雅黑" panose="020B0503020204020204" pitchFamily="34" charset="-122"/>
                        </a:rPr>
                        <a:t>绘制流程图、网络图、工作流图、数据库模型图、制作</a:t>
                      </a:r>
                      <a:r>
                        <a:rPr kumimoji="0" lang="en-US" altLang="zh-CN" sz="1300" b="0"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UI</a:t>
                      </a:r>
                      <a:r>
                        <a:rPr kumimoji="0" lang="zh-CN" altLang="en-US" sz="1300" b="0"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界面原型</a:t>
                      </a:r>
                    </a:p>
                  </a:txBody>
                  <a:tcPr marT="62250" marB="6225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BEEF4"/>
                    </a:solid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en-US" altLang="zh-CN" sz="1300" b="0" i="0" u="none" strike="noStrike" cap="none" normalizeH="0" baseline="0">
                          <a:ln>
                            <a:noFill/>
                          </a:ln>
                          <a:solidFill>
                            <a:srgbClr val="404040"/>
                          </a:solidFill>
                          <a:effectLst/>
                          <a:latin typeface="微软雅黑" panose="020B0503020204020204" pitchFamily="34" charset="-122"/>
                          <a:ea typeface="微软雅黑" panose="020B0503020204020204" pitchFamily="34" charset="-122"/>
                          <a:cs typeface="Arial" panose="020B0604020202020204" pitchFamily="34" charset="0"/>
                        </a:rPr>
                        <a:t>CorelDRAW</a:t>
                      </a:r>
                      <a:r>
                        <a:rPr kumimoji="0" lang="zh-CN" altLang="en-US" sz="1300" b="0" i="0" u="none" strike="noStrike" cap="none" normalizeH="0" baseline="0">
                          <a:ln>
                            <a:noFill/>
                          </a:ln>
                          <a:solidFill>
                            <a:srgbClr val="404040"/>
                          </a:solidFill>
                          <a:effectLst/>
                          <a:latin typeface="微软雅黑" panose="020B0503020204020204" pitchFamily="34" charset="-122"/>
                          <a:ea typeface="微软雅黑" panose="020B0503020204020204" pitchFamily="34" charset="-122"/>
                        </a:rPr>
                        <a:t>制作的原型更为逼真</a:t>
                      </a:r>
                    </a:p>
                  </a:txBody>
                  <a:tcPr marT="62250" marB="6225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BEEF4"/>
                    </a:solidFill>
                  </a:tcPr>
                </a:tc>
                <a:extLst>
                  <a:ext uri="{0D108BD9-81ED-4DB2-BD59-A6C34878D82A}">
                    <a16:rowId xmlns:a16="http://schemas.microsoft.com/office/drawing/2014/main" val="10001"/>
                  </a:ext>
                </a:extLst>
              </a:tr>
              <a:tr h="1302841">
                <a:tc>
                  <a:txBody>
                    <a:bodyPr/>
                    <a:lstStyle/>
                    <a:p>
                      <a:pPr marL="0" marR="0" lvl="0" indent="0" algn="just" defTabSz="914400" rtl="0" eaLnBrk="1" fontAlgn="base" latinLnBrk="0" hangingPunct="1">
                        <a:lnSpc>
                          <a:spcPct val="150000"/>
                        </a:lnSpc>
                        <a:spcBef>
                          <a:spcPct val="0"/>
                        </a:spcBef>
                        <a:spcAft>
                          <a:spcPct val="0"/>
                        </a:spcAft>
                        <a:buClrTx/>
                        <a:buSzTx/>
                        <a:buFontTx/>
                        <a:buNone/>
                      </a:pPr>
                      <a:r>
                        <a:rPr kumimoji="0" lang="zh-CN" altLang="en-US" sz="1300" b="0" i="0" u="none" strike="noStrike" cap="none" normalizeH="0" baseline="0">
                          <a:ln>
                            <a:noFill/>
                          </a:ln>
                          <a:solidFill>
                            <a:srgbClr val="404040"/>
                          </a:solidFill>
                          <a:effectLst/>
                          <a:latin typeface="微软雅黑" panose="020B0503020204020204" pitchFamily="34" charset="-122"/>
                          <a:ea typeface="微软雅黑" panose="020B0503020204020204" pitchFamily="34" charset="-122"/>
                        </a:rPr>
                        <a:t>具有</a:t>
                      </a:r>
                      <a:r>
                        <a:rPr kumimoji="0" lang="en-US" altLang="zh-CN" sz="1300" b="0" i="0" u="none" strike="noStrike" cap="none" normalizeH="0" baseline="0">
                          <a:ln>
                            <a:noFill/>
                          </a:ln>
                          <a:solidFill>
                            <a:srgbClr val="404040"/>
                          </a:solidFill>
                          <a:effectLst/>
                          <a:latin typeface="微软雅黑" panose="020B0503020204020204" pitchFamily="34" charset="-122"/>
                          <a:ea typeface="微软雅黑" panose="020B0503020204020204" pitchFamily="34" charset="-122"/>
                          <a:cs typeface="Arial" panose="020B0604020202020204" pitchFamily="34" charset="0"/>
                        </a:rPr>
                        <a:t>Windows</a:t>
                      </a:r>
                      <a:r>
                        <a:rPr kumimoji="0" lang="zh-CN" altLang="en-US" sz="1300" b="0" i="0" u="none" strike="noStrike" cap="none" normalizeH="0" baseline="0">
                          <a:ln>
                            <a:noFill/>
                          </a:ln>
                          <a:solidFill>
                            <a:srgbClr val="404040"/>
                          </a:solidFill>
                          <a:effectLst/>
                          <a:latin typeface="微软雅黑" panose="020B0503020204020204" pitchFamily="34" charset="-122"/>
                          <a:ea typeface="微软雅黑" panose="020B0503020204020204" pitchFamily="34" charset="-122"/>
                        </a:rPr>
                        <a:t>风格的窗口、对话框、按钮、列表框、选项卡等控件图形及图标，使用方便</a:t>
                      </a:r>
                      <a:endParaRPr kumimoji="0" lang="zh-CN" altLang="en-US" sz="1300" b="1" i="0" u="none" strike="noStrike" cap="none" normalizeH="0" baseline="0">
                        <a:ln>
                          <a:noFill/>
                        </a:ln>
                        <a:solidFill>
                          <a:srgbClr val="E46C0A"/>
                        </a:solidFill>
                        <a:effectLst/>
                        <a:latin typeface="微软雅黑" panose="020B0503020204020204" pitchFamily="34" charset="-122"/>
                        <a:ea typeface="微软雅黑" panose="020B0503020204020204" pitchFamily="34" charset="-122"/>
                      </a:endParaRPr>
                    </a:p>
                  </a:txBody>
                  <a:tcPr marT="62250" marB="6225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BEEF4"/>
                    </a:solid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1300" b="0" i="0" u="none" strike="noStrike" cap="none" normalizeH="0" baseline="0" dirty="0">
                          <a:ln>
                            <a:noFill/>
                          </a:ln>
                          <a:solidFill>
                            <a:srgbClr val="404040"/>
                          </a:solidFill>
                          <a:effectLst/>
                          <a:latin typeface="微软雅黑" panose="020B0503020204020204" pitchFamily="34" charset="-122"/>
                          <a:ea typeface="微软雅黑" panose="020B0503020204020204" pitchFamily="34" charset="-122"/>
                        </a:rPr>
                        <a:t>需要制作者具有一定的绘图技能</a:t>
                      </a:r>
                    </a:p>
                  </a:txBody>
                  <a:tcPr marT="62250" marB="6225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BEEF4"/>
                    </a:solidFill>
                  </a:tcPr>
                </a:tc>
                <a:extLst>
                  <a:ext uri="{0D108BD9-81ED-4DB2-BD59-A6C34878D82A}">
                    <a16:rowId xmlns:a16="http://schemas.microsoft.com/office/drawing/2014/main" val="10002"/>
                  </a:ext>
                </a:extLst>
              </a:tr>
              <a:tr h="683124">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1300" b="0" i="0" u="none" strike="noStrike" cap="none" normalizeH="0" baseline="0">
                          <a:ln>
                            <a:noFill/>
                          </a:ln>
                          <a:solidFill>
                            <a:srgbClr val="404040"/>
                          </a:solidFill>
                          <a:effectLst/>
                          <a:latin typeface="微软雅黑" panose="020B0503020204020204" pitchFamily="34" charset="-122"/>
                          <a:ea typeface="微软雅黑" panose="020B0503020204020204" pitchFamily="34" charset="-122"/>
                        </a:rPr>
                        <a:t>适合制作低保真原型</a:t>
                      </a:r>
                    </a:p>
                  </a:txBody>
                  <a:tcPr marT="62250" marB="6225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BEEF4"/>
                    </a:solid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1300" b="0" i="0" u="none" strike="noStrike" cap="none" normalizeH="0" baseline="0" dirty="0">
                          <a:ln>
                            <a:noFill/>
                          </a:ln>
                          <a:solidFill>
                            <a:srgbClr val="404040"/>
                          </a:solidFill>
                          <a:effectLst/>
                          <a:latin typeface="微软雅黑" panose="020B0503020204020204" pitchFamily="34" charset="-122"/>
                          <a:ea typeface="微软雅黑" panose="020B0503020204020204" pitchFamily="34" charset="-122"/>
                        </a:rPr>
                        <a:t>可用于制作高保真原型</a:t>
                      </a:r>
                    </a:p>
                  </a:txBody>
                  <a:tcPr marT="62250" marB="6225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BEEF4"/>
                    </a:solidFill>
                  </a:tcPr>
                </a:tc>
                <a:extLst>
                  <a:ext uri="{0D108BD9-81ED-4DB2-BD59-A6C34878D82A}">
                    <a16:rowId xmlns:a16="http://schemas.microsoft.com/office/drawing/2014/main" val="10003"/>
                  </a:ext>
                </a:extLst>
              </a:tr>
            </a:tbl>
          </a:graphicData>
        </a:graphic>
      </p:graphicFrame>
      <p:grpSp>
        <p:nvGrpSpPr>
          <p:cNvPr id="6" name="组合 22">
            <a:extLst>
              <a:ext uri="{FF2B5EF4-FFF2-40B4-BE49-F238E27FC236}">
                <a16:creationId xmlns:a16="http://schemas.microsoft.com/office/drawing/2014/main" id="{948F45CB-D230-A52A-5239-30A02DEB1800}"/>
              </a:ext>
            </a:extLst>
          </p:cNvPr>
          <p:cNvGrpSpPr>
            <a:grpSpLocks/>
          </p:cNvGrpSpPr>
          <p:nvPr/>
        </p:nvGrpSpPr>
        <p:grpSpPr bwMode="auto">
          <a:xfrm>
            <a:off x="5429250" y="1320800"/>
            <a:ext cx="3357563" cy="4905375"/>
            <a:chOff x="5357818" y="1218739"/>
            <a:chExt cx="2638130" cy="3680517"/>
          </a:xfrm>
        </p:grpSpPr>
        <p:sp>
          <p:nvSpPr>
            <p:cNvPr id="7" name="矩形 6">
              <a:extLst>
                <a:ext uri="{FF2B5EF4-FFF2-40B4-BE49-F238E27FC236}">
                  <a16:creationId xmlns:a16="http://schemas.microsoft.com/office/drawing/2014/main" id="{3E7F41A0-1238-14AA-E7BF-576B41FDBCA2}"/>
                </a:ext>
              </a:extLst>
            </p:cNvPr>
            <p:cNvSpPr/>
            <p:nvPr/>
          </p:nvSpPr>
          <p:spPr>
            <a:xfrm>
              <a:off x="5357818" y="4414476"/>
              <a:ext cx="2638130" cy="484780"/>
            </a:xfrm>
            <a:prstGeom prst="rect">
              <a:avLst/>
            </a:prstGeom>
          </p:spPr>
          <p:txBody>
            <a:bodyPr>
              <a:spAutoFit/>
            </a:bodyPr>
            <a:lstStyle/>
            <a:p>
              <a:pPr algn="ctr" fontAlgn="auto">
                <a:lnSpc>
                  <a:spcPct val="150000"/>
                </a:lnSpc>
                <a:spcBef>
                  <a:spcPts val="800"/>
                </a:spcBef>
                <a:spcAft>
                  <a:spcPts val="0"/>
                </a:spcAft>
                <a:buFontTx/>
                <a:buNone/>
                <a:defRPr/>
              </a:pPr>
              <a:r>
                <a:rPr kumimoji="1" lang="zh-CN" altLang="en-US" sz="120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mn-ea"/>
                </a:rPr>
                <a:t>用</a:t>
              </a:r>
              <a:r>
                <a:rPr kumimoji="1" lang="en-US" altLang="zh-CN" sz="1200" dirty="0" err="1">
                  <a:solidFill>
                    <a:prstClr val="black"/>
                  </a:solidFill>
                  <a:latin typeface="微软雅黑" panose="020B0503020204020204" pitchFamily="34" charset="-122"/>
                  <a:ea typeface="微软雅黑" panose="020B0503020204020204" pitchFamily="34" charset="-122"/>
                  <a:cs typeface="Arial" panose="020B0604020202020204" pitchFamily="34" charset="0"/>
                  <a:sym typeface="+mn-ea"/>
                </a:rPr>
                <a:t>CorelDRAW</a:t>
              </a:r>
              <a:r>
                <a:rPr kumimoji="1" lang="zh-CN" altLang="en-US" sz="120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mn-ea"/>
                </a:rPr>
                <a:t>制作的手机界面（作者</a:t>
              </a:r>
              <a:r>
                <a:rPr kumimoji="1" lang="en-US" altLang="zh-CN" sz="120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mn-ea"/>
                </a:rPr>
                <a:t>:</a:t>
              </a:r>
              <a:r>
                <a:rPr kumimoji="1" lang="zh-CN" altLang="en-US" sz="120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mn-ea"/>
                </a:rPr>
                <a:t>王玉珊）</a:t>
              </a:r>
              <a:endParaRPr kumimoji="1" lang="zh-CN" altLang="en-US" sz="1200" b="1" dirty="0">
                <a:solidFill>
                  <a:schemeClr val="accent6">
                    <a:lumMod val="75000"/>
                  </a:schemeClr>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pic>
          <p:nvPicPr>
            <p:cNvPr id="81943" name="Picture 2" descr="tu8-10">
              <a:extLst>
                <a:ext uri="{FF2B5EF4-FFF2-40B4-BE49-F238E27FC236}">
                  <a16:creationId xmlns:a16="http://schemas.microsoft.com/office/drawing/2014/main" id="{A3E5004F-2510-3FB5-869A-299B02E4C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2132" y="1218739"/>
              <a:ext cx="2133600" cy="3201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F9063D-AD86-35C7-C4F7-1936105D1E01}"/>
              </a:ext>
            </a:extLst>
          </p:cNvPr>
          <p:cNvSpPr>
            <a:spLocks noGrp="1"/>
          </p:cNvSpPr>
          <p:nvPr>
            <p:ph type="title"/>
          </p:nvPr>
        </p:nvSpPr>
        <p:spPr/>
        <p:txBody>
          <a:bodyPr/>
          <a:lstStyle/>
          <a:p>
            <a:pPr>
              <a:defRPr/>
            </a:pPr>
            <a:endParaRPr lang="zh-CN" altLang="en-US" dirty="0"/>
          </a:p>
        </p:txBody>
      </p:sp>
      <p:sp>
        <p:nvSpPr>
          <p:cNvPr id="82946" name="内容占位符 2">
            <a:extLst>
              <a:ext uri="{FF2B5EF4-FFF2-40B4-BE49-F238E27FC236}">
                <a16:creationId xmlns:a16="http://schemas.microsoft.com/office/drawing/2014/main" id="{7A79184A-5FCC-A5CC-04F0-C90842CE875D}"/>
              </a:ext>
            </a:extLst>
          </p:cNvPr>
          <p:cNvSpPr>
            <a:spLocks noGrp="1" noChangeArrowheads="1"/>
          </p:cNvSpPr>
          <p:nvPr>
            <p:ph idx="1"/>
          </p:nvPr>
        </p:nvSpPr>
        <p:spPr/>
        <p:txBody>
          <a:bodyPr/>
          <a:lstStyle/>
          <a:p>
            <a:endParaRPr lang="zh-CN" altLang="en-US"/>
          </a:p>
        </p:txBody>
      </p:sp>
      <p:sp>
        <p:nvSpPr>
          <p:cNvPr id="82947" name="灯片编号占位符 3">
            <a:extLst>
              <a:ext uri="{FF2B5EF4-FFF2-40B4-BE49-F238E27FC236}">
                <a16:creationId xmlns:a16="http://schemas.microsoft.com/office/drawing/2014/main" id="{82BD3487-9A5D-247D-0ED6-919164F037F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F2E882B4-6EB4-48D4-ABEF-429DBFAB9F74}" type="slidenum">
              <a:rPr lang="en-US" altLang="zh-CN" sz="1200">
                <a:solidFill>
                  <a:srgbClr val="B5A788"/>
                </a:solidFill>
              </a:rPr>
              <a:pPr/>
              <a:t>71</a:t>
            </a:fld>
            <a:endParaRPr lang="en-US" altLang="zh-CN" sz="1200">
              <a:solidFill>
                <a:srgbClr val="B5A788"/>
              </a:solidFill>
            </a:endParaRPr>
          </a:p>
        </p:txBody>
      </p:sp>
      <p:pic>
        <p:nvPicPr>
          <p:cNvPr id="82948" name="Picture 2">
            <a:extLst>
              <a:ext uri="{FF2B5EF4-FFF2-40B4-BE49-F238E27FC236}">
                <a16:creationId xmlns:a16="http://schemas.microsoft.com/office/drawing/2014/main" id="{BAAED156-F3D3-15F0-A2D6-9477CF74CC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143000"/>
            <a:ext cx="86614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612E8BE-1B86-9523-5D0C-F1CB3781ED49}"/>
              </a:ext>
            </a:extLst>
          </p:cNvPr>
          <p:cNvSpPr/>
          <p:nvPr/>
        </p:nvSpPr>
        <p:spPr>
          <a:xfrm>
            <a:off x="285750" y="1619250"/>
            <a:ext cx="142875" cy="190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fontAlgn="auto">
              <a:spcBef>
                <a:spcPts val="0"/>
              </a:spcBef>
              <a:spcAft>
                <a:spcPts val="0"/>
              </a:spcAft>
              <a:buFontTx/>
              <a:buNone/>
              <a:defRPr/>
            </a:pPr>
            <a:endParaRPr kumimoji="1" lang="zh-CN" altLang="en-US"/>
          </a:p>
        </p:txBody>
      </p:sp>
      <p:sp>
        <p:nvSpPr>
          <p:cNvPr id="3" name="TextBox 18">
            <a:extLst>
              <a:ext uri="{FF2B5EF4-FFF2-40B4-BE49-F238E27FC236}">
                <a16:creationId xmlns:a16="http://schemas.microsoft.com/office/drawing/2014/main" id="{EB6905E1-1AFE-7350-F310-17942426820B}"/>
              </a:ext>
            </a:extLst>
          </p:cNvPr>
          <p:cNvSpPr txBox="1">
            <a:spLocks noChangeArrowheads="1"/>
          </p:cNvSpPr>
          <p:nvPr/>
        </p:nvSpPr>
        <p:spPr bwMode="auto">
          <a:xfrm>
            <a:off x="428625" y="1428750"/>
            <a:ext cx="1857375" cy="533400"/>
          </a:xfrm>
          <a:prstGeom prst="rect">
            <a:avLst/>
          </a:prstGeom>
          <a:noFill/>
          <a:ln>
            <a:noFill/>
          </a:ln>
        </p:spPr>
        <p:txBody>
          <a:bodyPr lIns="121917" tIns="60958" rIns="121917" bIns="6095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auto" hangingPunct="1">
              <a:lnSpc>
                <a:spcPts val="3200"/>
              </a:lnSpc>
              <a:spcBef>
                <a:spcPts val="800"/>
              </a:spcBef>
              <a:spcAft>
                <a:spcPts val="0"/>
              </a:spcAft>
              <a:buFontTx/>
              <a:buNone/>
              <a:defRPr/>
            </a:pPr>
            <a:r>
              <a:rPr kumimoji="1" lang="zh-CN" altLang="en-US" sz="1900" b="1" dirty="0">
                <a:latin typeface="+mn-ea"/>
                <a:ea typeface="+mn-ea"/>
                <a:sym typeface="+mn-ea"/>
              </a:rPr>
              <a:t>原型制作软件</a:t>
            </a:r>
          </a:p>
        </p:txBody>
      </p:sp>
      <p:sp>
        <p:nvSpPr>
          <p:cNvPr id="4" name="矩形 3">
            <a:extLst>
              <a:ext uri="{FF2B5EF4-FFF2-40B4-BE49-F238E27FC236}">
                <a16:creationId xmlns:a16="http://schemas.microsoft.com/office/drawing/2014/main" id="{4E50E58A-FC28-8586-2809-DC8A25E9D91F}"/>
              </a:ext>
            </a:extLst>
          </p:cNvPr>
          <p:cNvSpPr>
            <a:spLocks noChangeArrowheads="1"/>
          </p:cNvSpPr>
          <p:nvPr/>
        </p:nvSpPr>
        <p:spPr bwMode="auto">
          <a:xfrm>
            <a:off x="285750" y="1987550"/>
            <a:ext cx="4000500" cy="469900"/>
          </a:xfrm>
          <a:prstGeom prst="rect">
            <a:avLst/>
          </a:prstGeom>
          <a:solidFill>
            <a:srgbClr val="EFF3F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nSpc>
                <a:spcPct val="150000"/>
              </a:lnSpc>
              <a:spcBef>
                <a:spcPts val="800"/>
              </a:spcBef>
              <a:buFont typeface="Wingdings" panose="05000000000000000000" pitchFamily="2" charset="2"/>
              <a:buChar char="l"/>
            </a:pPr>
            <a:r>
              <a:rPr lang="nn-NO" altLang="zh-CN" sz="1500" b="1">
                <a:solidFill>
                  <a:srgbClr val="404040"/>
                </a:solidFill>
              </a:rPr>
              <a:t> Balsamiq Mockups</a:t>
            </a:r>
            <a:endParaRPr lang="en-US" altLang="zh-CN" sz="1500" b="1">
              <a:solidFill>
                <a:srgbClr val="404040"/>
              </a:solidFill>
              <a:cs typeface="Arial" panose="020B0604020202020204" pitchFamily="34" charset="0"/>
            </a:endParaRPr>
          </a:p>
        </p:txBody>
      </p:sp>
      <p:sp>
        <p:nvSpPr>
          <p:cNvPr id="5" name="矩形 4">
            <a:extLst>
              <a:ext uri="{FF2B5EF4-FFF2-40B4-BE49-F238E27FC236}">
                <a16:creationId xmlns:a16="http://schemas.microsoft.com/office/drawing/2014/main" id="{D917DF1D-8DC9-1A7B-7D84-E1D09AE7B2E4}"/>
              </a:ext>
            </a:extLst>
          </p:cNvPr>
          <p:cNvSpPr>
            <a:spLocks noChangeArrowheads="1"/>
          </p:cNvSpPr>
          <p:nvPr/>
        </p:nvSpPr>
        <p:spPr bwMode="auto">
          <a:xfrm>
            <a:off x="285750" y="2571750"/>
            <a:ext cx="4214813" cy="3444875"/>
          </a:xfrm>
          <a:prstGeom prst="rect">
            <a:avLst/>
          </a:prstGeom>
          <a:noFill/>
          <a:ln>
            <a:noFill/>
          </a:ln>
        </p:spPr>
        <p:txBody>
          <a:bodyPr lIns="121917" tIns="60958" rIns="121917" bIns="60958">
            <a:spAutoFit/>
          </a:bodyPr>
          <a:lstStyle/>
          <a:p>
            <a:pPr algn="just" fontAlgn="auto">
              <a:lnSpc>
                <a:spcPct val="150000"/>
              </a:lnSpc>
              <a:spcBef>
                <a:spcPts val="800"/>
              </a:spcBef>
              <a:spcAft>
                <a:spcPts val="0"/>
              </a:spcAft>
              <a:buFontTx/>
              <a:buNone/>
              <a:defRPr/>
            </a:pPr>
            <a:r>
              <a:rPr kumimoji="1" lang="zh-CN" altLang="en-US" sz="1500" dirty="0">
                <a:solidFill>
                  <a:srgbClr val="000000"/>
                </a:solidFill>
                <a:latin typeface="+mn-ea"/>
                <a:ea typeface="+mn-ea"/>
                <a:sym typeface="+mn-ea"/>
              </a:rPr>
              <a:t>由加利福尼亚州的</a:t>
            </a:r>
            <a:r>
              <a:rPr kumimoji="1" lang="en-US" altLang="zh-CN" sz="1500" dirty="0" err="1">
                <a:solidFill>
                  <a:srgbClr val="000000"/>
                </a:solidFill>
                <a:latin typeface="+mn-ea"/>
                <a:ea typeface="+mn-ea"/>
                <a:cs typeface="Arial" panose="020B0604020202020204" pitchFamily="34" charset="0"/>
                <a:sym typeface="+mn-ea"/>
              </a:rPr>
              <a:t>Balsamiq</a:t>
            </a:r>
            <a:r>
              <a:rPr kumimoji="1" lang="zh-CN" altLang="en-US" sz="1500" dirty="0">
                <a:solidFill>
                  <a:srgbClr val="000000"/>
                </a:solidFill>
                <a:latin typeface="+mn-ea"/>
                <a:ea typeface="+mn-ea"/>
                <a:sym typeface="+mn-ea"/>
              </a:rPr>
              <a:t>工作室开发，是一款具有手绘风格的产品原型设计工具，具有</a:t>
            </a:r>
            <a:r>
              <a:rPr kumimoji="1" lang="en-US" altLang="zh-CN" sz="1500" dirty="0">
                <a:solidFill>
                  <a:srgbClr val="000000"/>
                </a:solidFill>
                <a:latin typeface="+mn-ea"/>
                <a:ea typeface="+mn-ea"/>
                <a:cs typeface="Arial" panose="020B0604020202020204" pitchFamily="34" charset="0"/>
                <a:sym typeface="+mn-ea"/>
              </a:rPr>
              <a:t>9</a:t>
            </a:r>
            <a:r>
              <a:rPr kumimoji="1" lang="zh-CN" altLang="en-US" sz="1500" dirty="0">
                <a:solidFill>
                  <a:srgbClr val="000000"/>
                </a:solidFill>
                <a:latin typeface="+mn-ea"/>
                <a:ea typeface="+mn-ea"/>
                <a:sym typeface="+mn-ea"/>
              </a:rPr>
              <a:t>类</a:t>
            </a:r>
            <a:r>
              <a:rPr kumimoji="1" lang="en-US" altLang="zh-CN" sz="1500" dirty="0">
                <a:solidFill>
                  <a:srgbClr val="000000"/>
                </a:solidFill>
                <a:latin typeface="+mn-ea"/>
                <a:ea typeface="+mn-ea"/>
                <a:cs typeface="Arial" panose="020B0604020202020204" pitchFamily="34" charset="0"/>
                <a:sym typeface="+mn-ea"/>
              </a:rPr>
              <a:t>50</a:t>
            </a:r>
            <a:r>
              <a:rPr kumimoji="1" lang="zh-CN" altLang="en-US" sz="1500" dirty="0">
                <a:solidFill>
                  <a:srgbClr val="000000"/>
                </a:solidFill>
                <a:latin typeface="+mn-ea"/>
                <a:ea typeface="+mn-ea"/>
                <a:sym typeface="+mn-ea"/>
              </a:rPr>
              <a:t>多个常用的 </a:t>
            </a:r>
            <a:r>
              <a:rPr kumimoji="1" lang="en-US" altLang="zh-CN" sz="1500" dirty="0">
                <a:solidFill>
                  <a:srgbClr val="000000"/>
                </a:solidFill>
                <a:latin typeface="+mn-ea"/>
                <a:ea typeface="+mn-ea"/>
                <a:cs typeface="Arial" panose="020B0604020202020204" pitchFamily="34" charset="0"/>
                <a:sym typeface="+mn-ea"/>
              </a:rPr>
              <a:t>UI </a:t>
            </a:r>
            <a:r>
              <a:rPr kumimoji="1" lang="zh-CN" altLang="en-US" sz="1500" dirty="0">
                <a:solidFill>
                  <a:srgbClr val="000000"/>
                </a:solidFill>
                <a:latin typeface="+mn-ea"/>
                <a:ea typeface="+mn-ea"/>
                <a:sym typeface="+mn-ea"/>
              </a:rPr>
              <a:t>控件。</a:t>
            </a:r>
            <a:endParaRPr kumimoji="1" lang="en-US" altLang="zh-CN" sz="1500" dirty="0">
              <a:solidFill>
                <a:srgbClr val="000000"/>
              </a:solidFill>
              <a:latin typeface="+mn-ea"/>
              <a:ea typeface="+mn-ea"/>
              <a:cs typeface="Arial" panose="020B0604020202020204" pitchFamily="34" charset="0"/>
              <a:sym typeface="+mn-ea"/>
            </a:endParaRPr>
          </a:p>
          <a:p>
            <a:pPr algn="just" fontAlgn="auto">
              <a:lnSpc>
                <a:spcPct val="150000"/>
              </a:lnSpc>
              <a:spcBef>
                <a:spcPts val="800"/>
              </a:spcBef>
              <a:spcAft>
                <a:spcPts val="0"/>
              </a:spcAft>
              <a:buFontTx/>
              <a:buNone/>
              <a:defRPr/>
            </a:pPr>
            <a:r>
              <a:rPr kumimoji="1" lang="zh-CN" altLang="en-US" sz="1500" dirty="0">
                <a:solidFill>
                  <a:srgbClr val="000000"/>
                </a:solidFill>
                <a:latin typeface="+mn-ea"/>
                <a:ea typeface="+mn-ea"/>
                <a:sym typeface="+mn-ea"/>
              </a:rPr>
              <a:t>可用于</a:t>
            </a:r>
            <a:r>
              <a:rPr kumimoji="1" lang="zh-CN" altLang="en-US" sz="1500" b="1" dirty="0">
                <a:solidFill>
                  <a:srgbClr val="E46C0A"/>
                </a:solidFill>
                <a:latin typeface="+mn-ea"/>
                <a:ea typeface="+mn-ea"/>
                <a:sym typeface="+mn-ea"/>
              </a:rPr>
              <a:t>桌面应用程序</a:t>
            </a:r>
            <a:r>
              <a:rPr kumimoji="1" lang="zh-CN" altLang="en-US" sz="1500" dirty="0">
                <a:solidFill>
                  <a:srgbClr val="000000"/>
                </a:solidFill>
                <a:latin typeface="+mn-ea"/>
                <a:ea typeface="+mn-ea"/>
                <a:sym typeface="+mn-ea"/>
              </a:rPr>
              <a:t>、</a:t>
            </a:r>
            <a:r>
              <a:rPr kumimoji="1" lang="zh-CN" altLang="en-US" sz="1500" b="1" dirty="0">
                <a:solidFill>
                  <a:srgbClr val="E46C0A"/>
                </a:solidFill>
                <a:latin typeface="+mn-ea"/>
                <a:ea typeface="+mn-ea"/>
                <a:sym typeface="+mn-ea"/>
              </a:rPr>
              <a:t>手机软件界面</a:t>
            </a:r>
            <a:r>
              <a:rPr kumimoji="1" lang="zh-CN" altLang="en-US" sz="1500" dirty="0">
                <a:solidFill>
                  <a:srgbClr val="000000"/>
                </a:solidFill>
                <a:latin typeface="+mn-ea"/>
                <a:ea typeface="+mn-ea"/>
                <a:sym typeface="+mn-ea"/>
              </a:rPr>
              <a:t>以及</a:t>
            </a:r>
            <a:r>
              <a:rPr kumimoji="1" lang="en-US" altLang="zh-CN" sz="1500" b="1" dirty="0">
                <a:solidFill>
                  <a:srgbClr val="E46C0A"/>
                </a:solidFill>
                <a:latin typeface="+mn-ea"/>
                <a:ea typeface="+mn-ea"/>
                <a:cs typeface="Arial" panose="020B0604020202020204" pitchFamily="34" charset="0"/>
                <a:sym typeface="+mn-ea"/>
              </a:rPr>
              <a:t>Web</a:t>
            </a:r>
            <a:r>
              <a:rPr kumimoji="1" lang="zh-CN" altLang="en-US" sz="1500" b="1" dirty="0">
                <a:solidFill>
                  <a:srgbClr val="E46C0A"/>
                </a:solidFill>
                <a:latin typeface="+mn-ea"/>
                <a:ea typeface="+mn-ea"/>
                <a:sym typeface="+mn-ea"/>
              </a:rPr>
              <a:t>的原型设计</a:t>
            </a:r>
            <a:r>
              <a:rPr kumimoji="1" lang="zh-CN" altLang="en-US" sz="1500" dirty="0">
                <a:solidFill>
                  <a:srgbClr val="000000"/>
                </a:solidFill>
                <a:latin typeface="+mn-ea"/>
                <a:ea typeface="+mn-ea"/>
                <a:sym typeface="+mn-ea"/>
              </a:rPr>
              <a:t>。</a:t>
            </a:r>
            <a:endParaRPr kumimoji="1" lang="en-US" altLang="zh-CN" sz="1500" dirty="0">
              <a:solidFill>
                <a:srgbClr val="000000"/>
              </a:solidFill>
              <a:latin typeface="+mn-ea"/>
              <a:ea typeface="+mn-ea"/>
              <a:cs typeface="Arial" panose="020B0604020202020204" pitchFamily="34" charset="0"/>
              <a:sym typeface="+mn-ea"/>
            </a:endParaRPr>
          </a:p>
          <a:p>
            <a:pPr algn="just" fontAlgn="auto">
              <a:lnSpc>
                <a:spcPct val="150000"/>
              </a:lnSpc>
              <a:spcBef>
                <a:spcPts val="800"/>
              </a:spcBef>
              <a:spcAft>
                <a:spcPts val="0"/>
              </a:spcAft>
              <a:buFontTx/>
              <a:buNone/>
              <a:defRPr/>
            </a:pPr>
            <a:r>
              <a:rPr kumimoji="1" lang="zh-CN" altLang="en-US" sz="1500" b="1" dirty="0">
                <a:solidFill>
                  <a:srgbClr val="E46C0A"/>
                </a:solidFill>
                <a:latin typeface="+mn-ea"/>
                <a:ea typeface="+mn-ea"/>
                <a:sym typeface="+mn-ea"/>
              </a:rPr>
              <a:t>特点</a:t>
            </a:r>
            <a:r>
              <a:rPr kumimoji="1" lang="zh-CN" altLang="en-US" sz="1500" dirty="0">
                <a:solidFill>
                  <a:srgbClr val="000000"/>
                </a:solidFill>
                <a:latin typeface="+mn-ea"/>
                <a:ea typeface="+mn-ea"/>
                <a:sym typeface="+mn-ea"/>
              </a:rPr>
              <a:t>：</a:t>
            </a:r>
            <a:r>
              <a:rPr kumimoji="1" lang="zh-CN" altLang="en-US" sz="1500" b="1" dirty="0">
                <a:solidFill>
                  <a:srgbClr val="000000"/>
                </a:solidFill>
                <a:latin typeface="+mn-ea"/>
                <a:ea typeface="+mn-ea"/>
                <a:sym typeface="+mn-ea"/>
              </a:rPr>
              <a:t>易用</a:t>
            </a:r>
            <a:r>
              <a:rPr kumimoji="1" lang="zh-CN" altLang="en-US" sz="1500" dirty="0">
                <a:solidFill>
                  <a:srgbClr val="000000"/>
                </a:solidFill>
                <a:latin typeface="+mn-ea"/>
                <a:ea typeface="+mn-ea"/>
                <a:sym typeface="+mn-ea"/>
              </a:rPr>
              <a:t>、</a:t>
            </a:r>
            <a:r>
              <a:rPr kumimoji="1" lang="zh-CN" altLang="en-US" sz="1500" b="1" dirty="0">
                <a:solidFill>
                  <a:srgbClr val="000000"/>
                </a:solidFill>
                <a:latin typeface="+mn-ea"/>
                <a:ea typeface="+mn-ea"/>
                <a:sym typeface="+mn-ea"/>
              </a:rPr>
              <a:t>手绘风格</a:t>
            </a:r>
            <a:r>
              <a:rPr kumimoji="1" lang="zh-CN" altLang="en-US" sz="1500" dirty="0">
                <a:solidFill>
                  <a:srgbClr val="000000"/>
                </a:solidFill>
                <a:latin typeface="+mn-ea"/>
                <a:ea typeface="+mn-ea"/>
                <a:sym typeface="+mn-ea"/>
              </a:rPr>
              <a:t>、</a:t>
            </a:r>
            <a:r>
              <a:rPr kumimoji="1" lang="zh-CN" altLang="en-US" sz="1500" b="1" dirty="0">
                <a:solidFill>
                  <a:srgbClr val="000000"/>
                </a:solidFill>
                <a:latin typeface="+mn-ea"/>
                <a:ea typeface="+mn-ea"/>
                <a:sym typeface="+mn-ea"/>
              </a:rPr>
              <a:t>控件多</a:t>
            </a:r>
            <a:r>
              <a:rPr kumimoji="1" lang="zh-CN" altLang="en-US" sz="1500" dirty="0">
                <a:solidFill>
                  <a:srgbClr val="000000"/>
                </a:solidFill>
                <a:latin typeface="+mn-ea"/>
                <a:ea typeface="+mn-ea"/>
                <a:sym typeface="+mn-ea"/>
              </a:rPr>
              <a:t>（包含</a:t>
            </a:r>
            <a:r>
              <a:rPr kumimoji="1" lang="en-US" altLang="zh-CN" sz="1500" dirty="0">
                <a:solidFill>
                  <a:srgbClr val="000000"/>
                </a:solidFill>
                <a:latin typeface="+mn-ea"/>
                <a:ea typeface="+mn-ea"/>
                <a:cs typeface="Arial" panose="020B0604020202020204" pitchFamily="34" charset="0"/>
                <a:sym typeface="+mn-ea"/>
              </a:rPr>
              <a:t>iPhone</a:t>
            </a:r>
            <a:r>
              <a:rPr kumimoji="1" lang="zh-CN" altLang="en-US" sz="1500" dirty="0">
                <a:solidFill>
                  <a:srgbClr val="000000"/>
                </a:solidFill>
                <a:latin typeface="+mn-ea"/>
                <a:ea typeface="+mn-ea"/>
                <a:sym typeface="+mn-ea"/>
              </a:rPr>
              <a:t>元素）、</a:t>
            </a:r>
            <a:r>
              <a:rPr kumimoji="1" lang="zh-CN" altLang="en-US" sz="1500" b="1" dirty="0">
                <a:solidFill>
                  <a:srgbClr val="000000"/>
                </a:solidFill>
                <a:latin typeface="+mn-ea"/>
                <a:ea typeface="+mn-ea"/>
                <a:sym typeface="+mn-ea"/>
              </a:rPr>
              <a:t>支持快捷键</a:t>
            </a:r>
            <a:r>
              <a:rPr kumimoji="1" lang="zh-CN" altLang="en-US" sz="1500" dirty="0">
                <a:solidFill>
                  <a:srgbClr val="000000"/>
                </a:solidFill>
                <a:latin typeface="+mn-ea"/>
                <a:ea typeface="+mn-ea"/>
                <a:sym typeface="+mn-ea"/>
              </a:rPr>
              <a:t>、</a:t>
            </a:r>
            <a:r>
              <a:rPr kumimoji="1" lang="zh-CN" altLang="en-US" sz="1500" b="1" dirty="0">
                <a:solidFill>
                  <a:srgbClr val="000000"/>
                </a:solidFill>
                <a:latin typeface="+mn-ea"/>
                <a:ea typeface="+mn-ea"/>
                <a:sym typeface="+mn-ea"/>
              </a:rPr>
              <a:t>可使用</a:t>
            </a:r>
            <a:r>
              <a:rPr kumimoji="1" lang="en-US" altLang="zh-CN" sz="1500" b="1" dirty="0">
                <a:solidFill>
                  <a:srgbClr val="000000"/>
                </a:solidFill>
                <a:latin typeface="+mn-ea"/>
                <a:ea typeface="+mn-ea"/>
                <a:cs typeface="Arial" panose="020B0604020202020204" pitchFamily="34" charset="0"/>
                <a:sym typeface="+mn-ea"/>
              </a:rPr>
              <a:t>XML</a:t>
            </a:r>
            <a:r>
              <a:rPr kumimoji="1" lang="zh-CN" altLang="en-US" sz="1500" b="1" dirty="0">
                <a:solidFill>
                  <a:srgbClr val="000000"/>
                </a:solidFill>
                <a:latin typeface="+mn-ea"/>
                <a:ea typeface="+mn-ea"/>
                <a:sym typeface="+mn-ea"/>
              </a:rPr>
              <a:t>语言保存元素</a:t>
            </a:r>
            <a:r>
              <a:rPr kumimoji="1" lang="zh-CN" altLang="en-US" sz="1500" dirty="0">
                <a:solidFill>
                  <a:srgbClr val="000000"/>
                </a:solidFill>
                <a:latin typeface="+mn-ea"/>
                <a:ea typeface="+mn-ea"/>
                <a:sym typeface="+mn-ea"/>
              </a:rPr>
              <a:t>，也</a:t>
            </a:r>
            <a:r>
              <a:rPr kumimoji="1" lang="zh-CN" altLang="en-US" sz="1500" b="1" dirty="0">
                <a:solidFill>
                  <a:srgbClr val="000000"/>
                </a:solidFill>
                <a:latin typeface="+mn-ea"/>
                <a:ea typeface="+mn-ea"/>
                <a:sym typeface="+mn-ea"/>
              </a:rPr>
              <a:t>可</a:t>
            </a:r>
            <a:r>
              <a:rPr kumimoji="1" lang="zh-CN" altLang="en-US" sz="1500" dirty="0">
                <a:solidFill>
                  <a:srgbClr val="000000"/>
                </a:solidFill>
                <a:latin typeface="+mn-ea"/>
                <a:ea typeface="+mn-ea"/>
                <a:sym typeface="+mn-ea"/>
              </a:rPr>
              <a:t>以</a:t>
            </a:r>
            <a:r>
              <a:rPr kumimoji="1" lang="zh-CN" altLang="en-US" sz="1500" b="1" dirty="0">
                <a:solidFill>
                  <a:srgbClr val="000000"/>
                </a:solidFill>
                <a:latin typeface="+mn-ea"/>
                <a:ea typeface="+mn-ea"/>
                <a:sym typeface="+mn-ea"/>
              </a:rPr>
              <a:t>导出</a:t>
            </a:r>
            <a:r>
              <a:rPr kumimoji="1" lang="en-US" altLang="zh-CN" sz="1500" b="1" dirty="0">
                <a:solidFill>
                  <a:srgbClr val="000000"/>
                </a:solidFill>
                <a:latin typeface="+mn-ea"/>
                <a:ea typeface="+mn-ea"/>
                <a:cs typeface="Arial" panose="020B0604020202020204" pitchFamily="34" charset="0"/>
                <a:sym typeface="+mn-ea"/>
              </a:rPr>
              <a:t>PNG</a:t>
            </a:r>
            <a:r>
              <a:rPr kumimoji="1" lang="zh-CN" altLang="en-US" sz="1500" b="1" dirty="0">
                <a:solidFill>
                  <a:srgbClr val="000000"/>
                </a:solidFill>
                <a:latin typeface="+mn-ea"/>
                <a:ea typeface="+mn-ea"/>
                <a:sym typeface="+mn-ea"/>
              </a:rPr>
              <a:t>图片</a:t>
            </a:r>
            <a:r>
              <a:rPr kumimoji="1" lang="zh-CN" altLang="en-US" sz="1500" dirty="0">
                <a:solidFill>
                  <a:srgbClr val="000000"/>
                </a:solidFill>
                <a:latin typeface="+mn-ea"/>
                <a:ea typeface="+mn-ea"/>
                <a:sym typeface="+mn-ea"/>
              </a:rPr>
              <a:t>、</a:t>
            </a:r>
            <a:r>
              <a:rPr kumimoji="1" lang="zh-CN" altLang="en-US" sz="1500" b="1" dirty="0">
                <a:solidFill>
                  <a:srgbClr val="000000"/>
                </a:solidFill>
                <a:latin typeface="+mn-ea"/>
                <a:ea typeface="+mn-ea"/>
                <a:sym typeface="+mn-ea"/>
              </a:rPr>
              <a:t>跨平台支持</a:t>
            </a:r>
            <a:r>
              <a:rPr kumimoji="1" lang="zh-CN" altLang="en-US" sz="1500" dirty="0">
                <a:solidFill>
                  <a:srgbClr val="000000"/>
                </a:solidFill>
                <a:latin typeface="+mn-ea"/>
                <a:ea typeface="+mn-ea"/>
                <a:sym typeface="+mn-ea"/>
              </a:rPr>
              <a:t>（</a:t>
            </a:r>
            <a:r>
              <a:rPr kumimoji="1" lang="en-US" altLang="zh-CN" sz="1500" dirty="0">
                <a:solidFill>
                  <a:srgbClr val="000000"/>
                </a:solidFill>
                <a:latin typeface="+mn-ea"/>
                <a:ea typeface="+mn-ea"/>
                <a:cs typeface="Arial" panose="020B0604020202020204" pitchFamily="34" charset="0"/>
                <a:sym typeface="+mn-ea"/>
              </a:rPr>
              <a:t>Windows</a:t>
            </a:r>
            <a:r>
              <a:rPr kumimoji="1" lang="zh-CN" altLang="en-US" sz="1500" dirty="0">
                <a:solidFill>
                  <a:srgbClr val="000000"/>
                </a:solidFill>
                <a:latin typeface="+mn-ea"/>
                <a:ea typeface="+mn-ea"/>
                <a:sym typeface="+mn-ea"/>
              </a:rPr>
              <a:t>、</a:t>
            </a:r>
            <a:r>
              <a:rPr kumimoji="1" lang="en-US" altLang="zh-CN" sz="1500" dirty="0">
                <a:solidFill>
                  <a:srgbClr val="000000"/>
                </a:solidFill>
                <a:latin typeface="+mn-ea"/>
                <a:ea typeface="+mn-ea"/>
                <a:cs typeface="Arial" panose="020B0604020202020204" pitchFamily="34" charset="0"/>
                <a:sym typeface="+mn-ea"/>
              </a:rPr>
              <a:t>Mac OS</a:t>
            </a:r>
            <a:r>
              <a:rPr kumimoji="1" lang="zh-CN" altLang="en-US" sz="1500" dirty="0">
                <a:solidFill>
                  <a:srgbClr val="000000"/>
                </a:solidFill>
                <a:latin typeface="+mn-ea"/>
                <a:ea typeface="+mn-ea"/>
                <a:sym typeface="+mn-ea"/>
              </a:rPr>
              <a:t>、</a:t>
            </a:r>
            <a:r>
              <a:rPr kumimoji="1" lang="en-US" altLang="zh-CN" sz="1500" dirty="0">
                <a:solidFill>
                  <a:srgbClr val="000000"/>
                </a:solidFill>
                <a:latin typeface="+mn-ea"/>
                <a:ea typeface="+mn-ea"/>
                <a:cs typeface="Arial" panose="020B0604020202020204" pitchFamily="34" charset="0"/>
                <a:sym typeface="+mn-ea"/>
              </a:rPr>
              <a:t>Linux</a:t>
            </a:r>
            <a:r>
              <a:rPr kumimoji="1" lang="zh-CN" altLang="en-US" sz="1500" dirty="0">
                <a:solidFill>
                  <a:srgbClr val="000000"/>
                </a:solidFill>
                <a:latin typeface="+mn-ea"/>
                <a:ea typeface="+mn-ea"/>
                <a:sym typeface="+mn-ea"/>
              </a:rPr>
              <a:t>）。</a:t>
            </a:r>
            <a:endParaRPr kumimoji="1" lang="en-US" altLang="zh-CN" sz="1500" dirty="0">
              <a:solidFill>
                <a:srgbClr val="000000"/>
              </a:solidFill>
              <a:latin typeface="+mn-ea"/>
              <a:ea typeface="+mn-ea"/>
              <a:cs typeface="Arial" panose="020B0604020202020204" pitchFamily="34" charset="0"/>
              <a:sym typeface="+mn-ea"/>
            </a:endParaRPr>
          </a:p>
        </p:txBody>
      </p:sp>
      <p:grpSp>
        <p:nvGrpSpPr>
          <p:cNvPr id="6" name="组合 20">
            <a:extLst>
              <a:ext uri="{FF2B5EF4-FFF2-40B4-BE49-F238E27FC236}">
                <a16:creationId xmlns:a16="http://schemas.microsoft.com/office/drawing/2014/main" id="{1673FCB3-B840-DCC4-90CC-5B686F11B1A4}"/>
              </a:ext>
            </a:extLst>
          </p:cNvPr>
          <p:cNvGrpSpPr>
            <a:grpSpLocks/>
          </p:cNvGrpSpPr>
          <p:nvPr/>
        </p:nvGrpSpPr>
        <p:grpSpPr bwMode="auto">
          <a:xfrm>
            <a:off x="4972050" y="1795463"/>
            <a:ext cx="3886200" cy="3975100"/>
            <a:chOff x="4972032" y="1217605"/>
            <a:chExt cx="3171868" cy="2981947"/>
          </a:xfrm>
        </p:grpSpPr>
        <p:sp>
          <p:nvSpPr>
            <p:cNvPr id="83974" name="矩形 13">
              <a:extLst>
                <a:ext uri="{FF2B5EF4-FFF2-40B4-BE49-F238E27FC236}">
                  <a16:creationId xmlns:a16="http://schemas.microsoft.com/office/drawing/2014/main" id="{E9A4C7BC-0EC4-3FCA-F89A-E717B5E11F76}"/>
                </a:ext>
              </a:extLst>
            </p:cNvPr>
            <p:cNvSpPr>
              <a:spLocks noChangeArrowheads="1"/>
            </p:cNvSpPr>
            <p:nvPr/>
          </p:nvSpPr>
          <p:spPr bwMode="auto">
            <a:xfrm>
              <a:off x="5072046" y="3714797"/>
              <a:ext cx="3000416" cy="484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nSpc>
                  <a:spcPct val="150000"/>
                </a:lnSpc>
                <a:spcBef>
                  <a:spcPts val="800"/>
                </a:spcBef>
              </a:pPr>
              <a:r>
                <a:rPr lang="zh-CN" altLang="en-US" sz="1200">
                  <a:solidFill>
                    <a:srgbClr val="000000"/>
                  </a:solidFill>
                  <a:latin typeface="微软雅黑" panose="020B0503020204020204" pitchFamily="34" charset="-122"/>
                  <a:ea typeface="微软雅黑" panose="020B0503020204020204" pitchFamily="34" charset="-122"/>
                </a:rPr>
                <a:t>用</a:t>
              </a:r>
              <a:r>
                <a:rPr lang="en-US" altLang="zh-CN" sz="1200">
                  <a:solidFill>
                    <a:srgbClr val="000000"/>
                  </a:solidFill>
                  <a:latin typeface="微软雅黑" panose="020B0503020204020204" pitchFamily="34" charset="-122"/>
                </a:rPr>
                <a:t>Balsamiq Mockups</a:t>
              </a:r>
              <a:r>
                <a:rPr lang="zh-CN" altLang="en-US" sz="1200">
                  <a:solidFill>
                    <a:srgbClr val="000000"/>
                  </a:solidFill>
                  <a:latin typeface="微软雅黑" panose="020B0503020204020204" pitchFamily="34" charset="-122"/>
                  <a:ea typeface="微软雅黑" panose="020B0503020204020204" pitchFamily="34" charset="-122"/>
                </a:rPr>
                <a:t>构建的具有手绘风格的界面原型</a:t>
              </a:r>
              <a:endParaRPr lang="zh-CN" altLang="en-US" sz="1200" b="1">
                <a:solidFill>
                  <a:srgbClr val="E46C0A"/>
                </a:solidFill>
                <a:latin typeface="微软雅黑" panose="020B0503020204020204" pitchFamily="34" charset="-122"/>
                <a:ea typeface="微软雅黑" panose="020B0503020204020204" pitchFamily="34" charset="-122"/>
              </a:endParaRPr>
            </a:p>
          </p:txBody>
        </p:sp>
        <p:pic>
          <p:nvPicPr>
            <p:cNvPr id="83975" name="Picture 2" descr="tu8-10">
              <a:extLst>
                <a:ext uri="{FF2B5EF4-FFF2-40B4-BE49-F238E27FC236}">
                  <a16:creationId xmlns:a16="http://schemas.microsoft.com/office/drawing/2014/main" id="{0624F555-C690-1289-96CA-313EE7CA0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2032" y="1217605"/>
              <a:ext cx="3171868" cy="2494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2E7AE36-5B96-161A-13EE-62407FB0426B}"/>
              </a:ext>
            </a:extLst>
          </p:cNvPr>
          <p:cNvSpPr/>
          <p:nvPr/>
        </p:nvSpPr>
        <p:spPr>
          <a:xfrm>
            <a:off x="285750" y="1619250"/>
            <a:ext cx="142875" cy="1905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fontAlgn="auto">
              <a:spcBef>
                <a:spcPts val="0"/>
              </a:spcBef>
              <a:spcAft>
                <a:spcPts val="0"/>
              </a:spcAft>
              <a:buFontTx/>
              <a:buNone/>
              <a:defRPr/>
            </a:pPr>
            <a:endParaRPr kumimoji="1" lang="zh-CN" altLang="en-US"/>
          </a:p>
        </p:txBody>
      </p:sp>
      <p:sp>
        <p:nvSpPr>
          <p:cNvPr id="3" name="TextBox 18">
            <a:extLst>
              <a:ext uri="{FF2B5EF4-FFF2-40B4-BE49-F238E27FC236}">
                <a16:creationId xmlns:a16="http://schemas.microsoft.com/office/drawing/2014/main" id="{E567904B-0FEF-2C7E-7200-3051233B0C61}"/>
              </a:ext>
            </a:extLst>
          </p:cNvPr>
          <p:cNvSpPr txBox="1">
            <a:spLocks noChangeArrowheads="1"/>
          </p:cNvSpPr>
          <p:nvPr/>
        </p:nvSpPr>
        <p:spPr bwMode="auto">
          <a:xfrm>
            <a:off x="428625" y="1428750"/>
            <a:ext cx="1857375" cy="533400"/>
          </a:xfrm>
          <a:prstGeom prst="rect">
            <a:avLst/>
          </a:prstGeom>
          <a:noFill/>
          <a:ln>
            <a:noFill/>
          </a:ln>
        </p:spPr>
        <p:txBody>
          <a:bodyPr lIns="121917" tIns="60958" rIns="121917" bIns="6095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auto" hangingPunct="1">
              <a:lnSpc>
                <a:spcPts val="3200"/>
              </a:lnSpc>
              <a:spcBef>
                <a:spcPts val="800"/>
              </a:spcBef>
              <a:spcAft>
                <a:spcPts val="0"/>
              </a:spcAft>
              <a:buFontTx/>
              <a:buNone/>
              <a:defRPr/>
            </a:pPr>
            <a:r>
              <a:rPr kumimoji="1" lang="zh-CN" altLang="en-US" sz="1900" b="1" dirty="0">
                <a:latin typeface="+mn-ea"/>
                <a:ea typeface="+mn-ea"/>
                <a:sym typeface="+mn-ea"/>
              </a:rPr>
              <a:t>原型制作软件</a:t>
            </a:r>
          </a:p>
        </p:txBody>
      </p:sp>
      <p:sp>
        <p:nvSpPr>
          <p:cNvPr id="4" name="矩形 3">
            <a:extLst>
              <a:ext uri="{FF2B5EF4-FFF2-40B4-BE49-F238E27FC236}">
                <a16:creationId xmlns:a16="http://schemas.microsoft.com/office/drawing/2014/main" id="{29C9F110-36D2-24AE-877F-98A1EDE161D5}"/>
              </a:ext>
            </a:extLst>
          </p:cNvPr>
          <p:cNvSpPr>
            <a:spLocks noChangeArrowheads="1"/>
          </p:cNvSpPr>
          <p:nvPr/>
        </p:nvSpPr>
        <p:spPr bwMode="auto">
          <a:xfrm>
            <a:off x="285750" y="1987550"/>
            <a:ext cx="3857625" cy="469900"/>
          </a:xfrm>
          <a:prstGeom prst="rect">
            <a:avLst/>
          </a:prstGeom>
          <a:solidFill>
            <a:srgbClr val="EFF3F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nSpc>
                <a:spcPct val="150000"/>
              </a:lnSpc>
              <a:spcBef>
                <a:spcPts val="800"/>
              </a:spcBef>
              <a:buFont typeface="Wingdings" panose="05000000000000000000" pitchFamily="2" charset="2"/>
              <a:buChar char="l"/>
            </a:pPr>
            <a:r>
              <a:rPr lang="nn-NO" altLang="zh-CN" sz="1500" b="1">
                <a:solidFill>
                  <a:srgbClr val="404040"/>
                </a:solidFill>
              </a:rPr>
              <a:t> Mockflow</a:t>
            </a:r>
            <a:endParaRPr lang="en-US" altLang="zh-CN" sz="1500" b="1">
              <a:solidFill>
                <a:srgbClr val="404040"/>
              </a:solidFill>
              <a:cs typeface="Arial" panose="020B0604020202020204" pitchFamily="34" charset="0"/>
            </a:endParaRPr>
          </a:p>
        </p:txBody>
      </p:sp>
      <p:sp>
        <p:nvSpPr>
          <p:cNvPr id="5" name="矩形 4">
            <a:extLst>
              <a:ext uri="{FF2B5EF4-FFF2-40B4-BE49-F238E27FC236}">
                <a16:creationId xmlns:a16="http://schemas.microsoft.com/office/drawing/2014/main" id="{4003D19F-3EDE-505D-9DB1-E18B8EEF3A76}"/>
              </a:ext>
            </a:extLst>
          </p:cNvPr>
          <p:cNvSpPr>
            <a:spLocks noChangeArrowheads="1"/>
          </p:cNvSpPr>
          <p:nvPr/>
        </p:nvSpPr>
        <p:spPr bwMode="auto">
          <a:xfrm>
            <a:off x="285750" y="2571750"/>
            <a:ext cx="4000500" cy="3744913"/>
          </a:xfrm>
          <a:prstGeom prst="rect">
            <a:avLst/>
          </a:prstGeom>
          <a:noFill/>
          <a:ln>
            <a:noFill/>
          </a:ln>
        </p:spPr>
        <p:txBody>
          <a:bodyPr lIns="121917" tIns="60958" rIns="121917" bIns="60958">
            <a:spAutoFit/>
          </a:bodyPr>
          <a:lstStyle/>
          <a:p>
            <a:pPr algn="just" fontAlgn="auto">
              <a:lnSpc>
                <a:spcPct val="150000"/>
              </a:lnSpc>
              <a:spcBef>
                <a:spcPts val="800"/>
              </a:spcBef>
              <a:spcAft>
                <a:spcPts val="0"/>
              </a:spcAft>
              <a:buFontTx/>
              <a:buNone/>
              <a:defRPr/>
            </a:pPr>
            <a:r>
              <a:rPr kumimoji="1" lang="zh-CN" altLang="en-US" sz="1500" dirty="0">
                <a:solidFill>
                  <a:srgbClr val="000000"/>
                </a:solidFill>
                <a:latin typeface="+mn-ea"/>
                <a:ea typeface="+mn-ea"/>
                <a:sym typeface="+mn-ea"/>
              </a:rPr>
              <a:t>基于</a:t>
            </a:r>
            <a:r>
              <a:rPr kumimoji="1" lang="en-US" altLang="zh-CN" sz="1500" dirty="0">
                <a:solidFill>
                  <a:srgbClr val="000000"/>
                </a:solidFill>
                <a:latin typeface="+mn-ea"/>
                <a:ea typeface="+mn-ea"/>
                <a:cs typeface="Arial" panose="020B0604020202020204" pitchFamily="34" charset="0"/>
                <a:sym typeface="+mn-ea"/>
              </a:rPr>
              <a:t>Adobe Flex</a:t>
            </a:r>
            <a:r>
              <a:rPr kumimoji="1" lang="zh-CN" altLang="en-US" sz="1500" dirty="0">
                <a:solidFill>
                  <a:srgbClr val="000000"/>
                </a:solidFill>
                <a:latin typeface="+mn-ea"/>
                <a:ea typeface="+mn-ea"/>
                <a:sym typeface="+mn-ea"/>
              </a:rPr>
              <a:t>技术开发在线原型设计软件，提供了与</a:t>
            </a:r>
            <a:r>
              <a:rPr kumimoji="1" lang="en-US" altLang="zh-CN" sz="1500" dirty="0" err="1">
                <a:solidFill>
                  <a:srgbClr val="000000"/>
                </a:solidFill>
                <a:latin typeface="+mn-ea"/>
                <a:ea typeface="+mn-ea"/>
                <a:cs typeface="Arial" panose="020B0604020202020204" pitchFamily="34" charset="0"/>
                <a:sym typeface="+mn-ea"/>
              </a:rPr>
              <a:t>Balsamiq</a:t>
            </a:r>
            <a:r>
              <a:rPr kumimoji="1" lang="en-US" altLang="zh-CN" sz="1500" dirty="0">
                <a:solidFill>
                  <a:srgbClr val="000000"/>
                </a:solidFill>
                <a:latin typeface="+mn-ea"/>
                <a:ea typeface="+mn-ea"/>
                <a:cs typeface="Arial" panose="020B0604020202020204" pitchFamily="34" charset="0"/>
                <a:sym typeface="+mn-ea"/>
              </a:rPr>
              <a:t> Mockups</a:t>
            </a:r>
            <a:r>
              <a:rPr kumimoji="1" lang="zh-CN" altLang="en-US" sz="1500" dirty="0">
                <a:solidFill>
                  <a:srgbClr val="000000"/>
                </a:solidFill>
                <a:latin typeface="+mn-ea"/>
                <a:ea typeface="+mn-ea"/>
                <a:sym typeface="+mn-ea"/>
              </a:rPr>
              <a:t>基本相似的功能，基于</a:t>
            </a:r>
            <a:r>
              <a:rPr kumimoji="1" lang="en-US" altLang="zh-CN" sz="1500" dirty="0">
                <a:solidFill>
                  <a:srgbClr val="000000"/>
                </a:solidFill>
                <a:latin typeface="+mn-ea"/>
                <a:ea typeface="+mn-ea"/>
                <a:cs typeface="Arial" panose="020B0604020202020204" pitchFamily="34" charset="0"/>
                <a:sym typeface="+mn-ea"/>
              </a:rPr>
              <a:t>web</a:t>
            </a:r>
            <a:r>
              <a:rPr kumimoji="1" lang="zh-CN" altLang="en-US" sz="1500" dirty="0">
                <a:solidFill>
                  <a:srgbClr val="000000"/>
                </a:solidFill>
                <a:latin typeface="+mn-ea"/>
                <a:ea typeface="+mn-ea"/>
                <a:sym typeface="+mn-ea"/>
              </a:rPr>
              <a:t>的存储的文件可以在任意电脑上打开，以便于其他人进行的分享，并收集在线反馈意见，</a:t>
            </a:r>
            <a:r>
              <a:rPr kumimoji="1" lang="zh-CN" altLang="en-US" sz="1500" dirty="0">
                <a:solidFill>
                  <a:srgbClr val="FF0000"/>
                </a:solidFill>
                <a:latin typeface="+mn-ea"/>
                <a:ea typeface="+mn-ea"/>
                <a:sym typeface="+mn-ea"/>
              </a:rPr>
              <a:t>适合虚拟团队</a:t>
            </a:r>
            <a:r>
              <a:rPr kumimoji="1" lang="zh-CN" altLang="en-US" sz="1500" dirty="0">
                <a:solidFill>
                  <a:srgbClr val="000000"/>
                </a:solidFill>
                <a:latin typeface="+mn-ea"/>
                <a:ea typeface="+mn-ea"/>
                <a:sym typeface="+mn-ea"/>
              </a:rPr>
              <a:t>的原型设计交流。</a:t>
            </a:r>
            <a:endParaRPr kumimoji="1" lang="en-US" altLang="zh-CN" sz="1500" dirty="0">
              <a:solidFill>
                <a:srgbClr val="000000"/>
              </a:solidFill>
              <a:latin typeface="+mn-ea"/>
              <a:ea typeface="+mn-ea"/>
              <a:cs typeface="Arial" panose="020B0604020202020204" pitchFamily="34" charset="0"/>
              <a:sym typeface="+mn-ea"/>
            </a:endParaRPr>
          </a:p>
          <a:p>
            <a:pPr algn="just" fontAlgn="auto">
              <a:lnSpc>
                <a:spcPct val="150000"/>
              </a:lnSpc>
              <a:spcBef>
                <a:spcPts val="800"/>
              </a:spcBef>
              <a:spcAft>
                <a:spcPts val="0"/>
              </a:spcAft>
              <a:buFontTx/>
              <a:buNone/>
              <a:defRPr/>
            </a:pPr>
            <a:r>
              <a:rPr kumimoji="1" lang="zh-CN" altLang="en-US" sz="1500" dirty="0">
                <a:solidFill>
                  <a:srgbClr val="000000"/>
                </a:solidFill>
                <a:latin typeface="+mn-ea"/>
                <a:ea typeface="+mn-ea"/>
                <a:sym typeface="+mn-ea"/>
              </a:rPr>
              <a:t>内置了许多常用控件，可用于</a:t>
            </a:r>
            <a:r>
              <a:rPr kumimoji="1" lang="zh-CN" altLang="en-US" sz="1500" b="1" dirty="0">
                <a:solidFill>
                  <a:srgbClr val="E46C0A"/>
                </a:solidFill>
                <a:latin typeface="+mn-ea"/>
                <a:ea typeface="+mn-ea"/>
                <a:sym typeface="+mn-ea"/>
              </a:rPr>
              <a:t>人机交互界面</a:t>
            </a:r>
            <a:r>
              <a:rPr kumimoji="1" lang="zh-CN" altLang="en-US" sz="1500" dirty="0">
                <a:solidFill>
                  <a:srgbClr val="000000"/>
                </a:solidFill>
                <a:latin typeface="+mn-ea"/>
                <a:ea typeface="+mn-ea"/>
                <a:sym typeface="+mn-ea"/>
              </a:rPr>
              <a:t>（</a:t>
            </a:r>
            <a:r>
              <a:rPr kumimoji="1" lang="zh-CN" altLang="en-US" sz="1500" b="1" dirty="0">
                <a:solidFill>
                  <a:srgbClr val="E46C0A"/>
                </a:solidFill>
                <a:latin typeface="+mn-ea"/>
                <a:ea typeface="+mn-ea"/>
                <a:sym typeface="+mn-ea"/>
              </a:rPr>
              <a:t>窗体</a:t>
            </a:r>
            <a:r>
              <a:rPr kumimoji="1" lang="zh-CN" altLang="en-US" sz="1500" dirty="0">
                <a:solidFill>
                  <a:srgbClr val="000000"/>
                </a:solidFill>
                <a:latin typeface="+mn-ea"/>
                <a:ea typeface="+mn-ea"/>
                <a:sym typeface="+mn-ea"/>
              </a:rPr>
              <a:t>、</a:t>
            </a:r>
            <a:r>
              <a:rPr kumimoji="1" lang="en-US" altLang="zh-CN" sz="1500" b="1" dirty="0">
                <a:solidFill>
                  <a:srgbClr val="E46C0A"/>
                </a:solidFill>
                <a:latin typeface="+mn-ea"/>
                <a:ea typeface="+mn-ea"/>
                <a:cs typeface="Arial" panose="020B0604020202020204" pitchFamily="34" charset="0"/>
                <a:sym typeface="+mn-ea"/>
              </a:rPr>
              <a:t>iPhone</a:t>
            </a:r>
            <a:r>
              <a:rPr kumimoji="1" lang="zh-CN" altLang="en-US" sz="1500" dirty="0">
                <a:solidFill>
                  <a:srgbClr val="000000"/>
                </a:solidFill>
                <a:latin typeface="+mn-ea"/>
                <a:ea typeface="+mn-ea"/>
                <a:sym typeface="+mn-ea"/>
              </a:rPr>
              <a:t>、</a:t>
            </a:r>
            <a:r>
              <a:rPr kumimoji="1" lang="en-US" altLang="zh-CN" sz="1500" b="1" dirty="0" err="1">
                <a:solidFill>
                  <a:srgbClr val="E46C0A"/>
                </a:solidFill>
                <a:latin typeface="+mn-ea"/>
                <a:ea typeface="+mn-ea"/>
                <a:cs typeface="Arial" panose="020B0604020202020204" pitchFamily="34" charset="0"/>
                <a:sym typeface="+mn-ea"/>
              </a:rPr>
              <a:t>iPad</a:t>
            </a:r>
            <a:r>
              <a:rPr kumimoji="1" lang="zh-CN" altLang="en-US" sz="1500" dirty="0">
                <a:solidFill>
                  <a:srgbClr val="000000"/>
                </a:solidFill>
                <a:latin typeface="+mn-ea"/>
                <a:ea typeface="+mn-ea"/>
                <a:sym typeface="+mn-ea"/>
              </a:rPr>
              <a:t>和</a:t>
            </a:r>
            <a:r>
              <a:rPr kumimoji="1" lang="en-US" altLang="zh-CN" sz="1500" b="1" dirty="0">
                <a:solidFill>
                  <a:srgbClr val="E46C0A"/>
                </a:solidFill>
                <a:latin typeface="+mn-ea"/>
                <a:ea typeface="+mn-ea"/>
                <a:cs typeface="Arial" panose="020B0604020202020204" pitchFamily="34" charset="0"/>
                <a:sym typeface="+mn-ea"/>
              </a:rPr>
              <a:t>Android</a:t>
            </a:r>
            <a:r>
              <a:rPr kumimoji="1" lang="zh-CN" altLang="en-US" sz="1500" dirty="0">
                <a:solidFill>
                  <a:srgbClr val="000000"/>
                </a:solidFill>
                <a:latin typeface="+mn-ea"/>
                <a:ea typeface="+mn-ea"/>
                <a:sym typeface="+mn-ea"/>
              </a:rPr>
              <a:t>等）</a:t>
            </a:r>
            <a:r>
              <a:rPr kumimoji="1" lang="zh-CN" altLang="en-US" sz="1500" b="1" dirty="0">
                <a:solidFill>
                  <a:srgbClr val="E46C0A"/>
                </a:solidFill>
                <a:latin typeface="+mn-ea"/>
                <a:ea typeface="+mn-ea"/>
                <a:sym typeface="+mn-ea"/>
              </a:rPr>
              <a:t>应用程序</a:t>
            </a:r>
            <a:r>
              <a:rPr kumimoji="1" lang="zh-CN" altLang="en-US" sz="1500" dirty="0">
                <a:solidFill>
                  <a:srgbClr val="000000"/>
                </a:solidFill>
                <a:latin typeface="+mn-ea"/>
                <a:ea typeface="+mn-ea"/>
                <a:sym typeface="+mn-ea"/>
              </a:rPr>
              <a:t>的</a:t>
            </a:r>
            <a:r>
              <a:rPr kumimoji="1" lang="zh-CN" altLang="en-US" sz="1500" b="1" dirty="0">
                <a:solidFill>
                  <a:srgbClr val="E46C0A"/>
                </a:solidFill>
                <a:latin typeface="+mn-ea"/>
                <a:ea typeface="+mn-ea"/>
                <a:sym typeface="+mn-ea"/>
              </a:rPr>
              <a:t>原型的设计</a:t>
            </a:r>
            <a:r>
              <a:rPr kumimoji="1" lang="zh-CN" altLang="en-US" sz="1500" dirty="0">
                <a:solidFill>
                  <a:srgbClr val="000000"/>
                </a:solidFill>
                <a:latin typeface="+mn-ea"/>
                <a:ea typeface="+mn-ea"/>
                <a:sym typeface="+mn-ea"/>
              </a:rPr>
              <a:t>。</a:t>
            </a:r>
            <a:endParaRPr kumimoji="1" lang="en-US" altLang="zh-CN" sz="1500" dirty="0">
              <a:solidFill>
                <a:srgbClr val="000000"/>
              </a:solidFill>
              <a:latin typeface="+mn-ea"/>
              <a:ea typeface="+mn-ea"/>
              <a:cs typeface="Arial" panose="020B0604020202020204" pitchFamily="34" charset="0"/>
              <a:sym typeface="+mn-ea"/>
            </a:endParaRPr>
          </a:p>
          <a:p>
            <a:pPr algn="just" fontAlgn="auto">
              <a:lnSpc>
                <a:spcPct val="150000"/>
              </a:lnSpc>
              <a:spcBef>
                <a:spcPts val="800"/>
              </a:spcBef>
              <a:spcAft>
                <a:spcPts val="0"/>
              </a:spcAft>
              <a:buFontTx/>
              <a:buNone/>
              <a:defRPr/>
            </a:pPr>
            <a:r>
              <a:rPr kumimoji="1" lang="en-US" altLang="zh-CN" sz="1300" dirty="0">
                <a:solidFill>
                  <a:srgbClr val="000000"/>
                </a:solidFill>
                <a:latin typeface="+mn-ea"/>
                <a:ea typeface="+mn-ea"/>
                <a:cs typeface="Arial" panose="020B0604020202020204" pitchFamily="34" charset="0"/>
                <a:sym typeface="+mn-ea"/>
              </a:rPr>
              <a:t>http://www.mockflow.com/desktop/</a:t>
            </a:r>
            <a:endParaRPr kumimoji="1" lang="zh-CN" altLang="en-US" sz="1300" dirty="0">
              <a:solidFill>
                <a:srgbClr val="000000"/>
              </a:solidFill>
              <a:latin typeface="+mn-ea"/>
              <a:ea typeface="+mn-ea"/>
              <a:sym typeface="+mn-ea"/>
            </a:endParaRPr>
          </a:p>
        </p:txBody>
      </p:sp>
      <p:grpSp>
        <p:nvGrpSpPr>
          <p:cNvPr id="6" name="组合 20">
            <a:extLst>
              <a:ext uri="{FF2B5EF4-FFF2-40B4-BE49-F238E27FC236}">
                <a16:creationId xmlns:a16="http://schemas.microsoft.com/office/drawing/2014/main" id="{5D0BDAFA-A750-9CF0-02A8-6D611991D24D}"/>
              </a:ext>
            </a:extLst>
          </p:cNvPr>
          <p:cNvGrpSpPr>
            <a:grpSpLocks/>
          </p:cNvGrpSpPr>
          <p:nvPr/>
        </p:nvGrpSpPr>
        <p:grpSpPr bwMode="auto">
          <a:xfrm>
            <a:off x="4573588" y="1795463"/>
            <a:ext cx="4283075" cy="4110037"/>
            <a:chOff x="4572976" y="1346143"/>
            <a:chExt cx="4284328" cy="3082995"/>
          </a:xfrm>
        </p:grpSpPr>
        <p:sp>
          <p:nvSpPr>
            <p:cNvPr id="84998" name="矩形 13">
              <a:extLst>
                <a:ext uri="{FF2B5EF4-FFF2-40B4-BE49-F238E27FC236}">
                  <a16:creationId xmlns:a16="http://schemas.microsoft.com/office/drawing/2014/main" id="{89E716BA-FAA0-2A7C-CFCE-1B83D283B9BB}"/>
                </a:ext>
              </a:extLst>
            </p:cNvPr>
            <p:cNvSpPr>
              <a:spLocks noChangeArrowheads="1"/>
            </p:cNvSpPr>
            <p:nvPr/>
          </p:nvSpPr>
          <p:spPr bwMode="auto">
            <a:xfrm>
              <a:off x="5071597" y="4152907"/>
              <a:ext cx="3001253" cy="276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nSpc>
                  <a:spcPct val="150000"/>
                </a:lnSpc>
                <a:spcBef>
                  <a:spcPts val="800"/>
                </a:spcBef>
              </a:pPr>
              <a:r>
                <a:rPr lang="zh-CN" altLang="en-US" sz="1200">
                  <a:solidFill>
                    <a:srgbClr val="000000"/>
                  </a:solidFill>
                  <a:latin typeface="微软雅黑" panose="020B0503020204020204" pitchFamily="34" charset="-122"/>
                  <a:ea typeface="微软雅黑" panose="020B0503020204020204" pitchFamily="34" charset="-122"/>
                </a:rPr>
                <a:t>用</a:t>
              </a:r>
              <a:r>
                <a:rPr lang="en-US" altLang="zh-CN" sz="1200">
                  <a:solidFill>
                    <a:srgbClr val="000000"/>
                  </a:solidFill>
                  <a:latin typeface="微软雅黑" panose="020B0503020204020204" pitchFamily="34" charset="-122"/>
                </a:rPr>
                <a:t>Mockflow</a:t>
              </a:r>
              <a:r>
                <a:rPr lang="zh-CN" altLang="en-US" sz="1200">
                  <a:solidFill>
                    <a:srgbClr val="000000"/>
                  </a:solidFill>
                  <a:latin typeface="微软雅黑" panose="020B0503020204020204" pitchFamily="34" charset="-122"/>
                  <a:ea typeface="微软雅黑" panose="020B0503020204020204" pitchFamily="34" charset="-122"/>
                </a:rPr>
                <a:t>设计的</a:t>
              </a:r>
              <a:r>
                <a:rPr lang="en-US" altLang="zh-CN" sz="1200">
                  <a:solidFill>
                    <a:srgbClr val="000000"/>
                  </a:solidFill>
                  <a:latin typeface="微软雅黑" panose="020B0503020204020204" pitchFamily="34" charset="-122"/>
                </a:rPr>
                <a:t>iPad</a:t>
              </a:r>
              <a:r>
                <a:rPr lang="zh-CN" altLang="en-US" sz="1200">
                  <a:solidFill>
                    <a:srgbClr val="000000"/>
                  </a:solidFill>
                  <a:latin typeface="微软雅黑" panose="020B0503020204020204" pitchFamily="34" charset="-122"/>
                  <a:ea typeface="微软雅黑" panose="020B0503020204020204" pitchFamily="34" charset="-122"/>
                </a:rPr>
                <a:t>界面原型</a:t>
              </a:r>
              <a:endParaRPr lang="zh-CN" altLang="en-US" sz="1200" b="1">
                <a:solidFill>
                  <a:srgbClr val="E46C0A"/>
                </a:solidFill>
                <a:latin typeface="微软雅黑" panose="020B0503020204020204" pitchFamily="34" charset="-122"/>
                <a:ea typeface="微软雅黑" panose="020B0503020204020204" pitchFamily="34" charset="-122"/>
              </a:endParaRPr>
            </a:p>
          </p:txBody>
        </p:sp>
        <p:pic>
          <p:nvPicPr>
            <p:cNvPr id="84999" name="Picture 2" descr="tu8-10">
              <a:extLst>
                <a:ext uri="{FF2B5EF4-FFF2-40B4-BE49-F238E27FC236}">
                  <a16:creationId xmlns:a16="http://schemas.microsoft.com/office/drawing/2014/main" id="{2BCA50D5-C174-303A-CF75-E47B24BF6F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976" y="1346143"/>
              <a:ext cx="4284328" cy="2878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011B94C-ACE8-869B-666B-8EB2B36B1DF0}"/>
              </a:ext>
            </a:extLst>
          </p:cNvPr>
          <p:cNvSpPr/>
          <p:nvPr/>
        </p:nvSpPr>
        <p:spPr>
          <a:xfrm>
            <a:off x="285750" y="1301750"/>
            <a:ext cx="142875" cy="190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fontAlgn="auto">
              <a:spcBef>
                <a:spcPts val="0"/>
              </a:spcBef>
              <a:spcAft>
                <a:spcPts val="0"/>
              </a:spcAft>
              <a:buFontTx/>
              <a:buNone/>
              <a:defRPr/>
            </a:pPr>
            <a:endParaRPr kumimoji="1" lang="zh-CN" altLang="en-US"/>
          </a:p>
        </p:txBody>
      </p:sp>
      <p:sp>
        <p:nvSpPr>
          <p:cNvPr id="3" name="TextBox 18">
            <a:extLst>
              <a:ext uri="{FF2B5EF4-FFF2-40B4-BE49-F238E27FC236}">
                <a16:creationId xmlns:a16="http://schemas.microsoft.com/office/drawing/2014/main" id="{45DE9FD9-991A-BB41-001B-F792733D0247}"/>
              </a:ext>
            </a:extLst>
          </p:cNvPr>
          <p:cNvSpPr txBox="1">
            <a:spLocks noChangeArrowheads="1"/>
          </p:cNvSpPr>
          <p:nvPr/>
        </p:nvSpPr>
        <p:spPr bwMode="auto">
          <a:xfrm>
            <a:off x="428625" y="1111250"/>
            <a:ext cx="1857375" cy="533400"/>
          </a:xfrm>
          <a:prstGeom prst="rect">
            <a:avLst/>
          </a:prstGeom>
          <a:noFill/>
          <a:ln>
            <a:noFill/>
          </a:ln>
        </p:spPr>
        <p:txBody>
          <a:bodyPr lIns="121917" tIns="60958" rIns="121917" bIns="6095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auto" hangingPunct="1">
              <a:lnSpc>
                <a:spcPts val="3200"/>
              </a:lnSpc>
              <a:spcBef>
                <a:spcPts val="800"/>
              </a:spcBef>
              <a:spcAft>
                <a:spcPts val="0"/>
              </a:spcAft>
              <a:buFontTx/>
              <a:buNone/>
              <a:defRPr/>
            </a:pPr>
            <a:r>
              <a:rPr kumimoji="1" lang="zh-CN" altLang="en-US" sz="1900" b="1" dirty="0">
                <a:latin typeface="+mn-ea"/>
                <a:ea typeface="+mn-ea"/>
                <a:sym typeface="+mn-ea"/>
              </a:rPr>
              <a:t>原型制作软件</a:t>
            </a:r>
          </a:p>
        </p:txBody>
      </p:sp>
      <p:sp>
        <p:nvSpPr>
          <p:cNvPr id="4" name="矩形 3">
            <a:extLst>
              <a:ext uri="{FF2B5EF4-FFF2-40B4-BE49-F238E27FC236}">
                <a16:creationId xmlns:a16="http://schemas.microsoft.com/office/drawing/2014/main" id="{D0CEFA10-CEE0-4801-CB8C-8AB554CA24CD}"/>
              </a:ext>
            </a:extLst>
          </p:cNvPr>
          <p:cNvSpPr>
            <a:spLocks noChangeArrowheads="1"/>
          </p:cNvSpPr>
          <p:nvPr/>
        </p:nvSpPr>
        <p:spPr bwMode="auto">
          <a:xfrm>
            <a:off x="357188" y="1785938"/>
            <a:ext cx="2857500" cy="469900"/>
          </a:xfrm>
          <a:prstGeom prst="rect">
            <a:avLst/>
          </a:prstGeom>
          <a:solidFill>
            <a:srgbClr val="EFF3F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nSpc>
                <a:spcPct val="150000"/>
              </a:lnSpc>
              <a:spcBef>
                <a:spcPts val="800"/>
              </a:spcBef>
              <a:buFont typeface="Wingdings" panose="05000000000000000000" pitchFamily="2" charset="2"/>
              <a:buChar char="l"/>
            </a:pPr>
            <a:r>
              <a:rPr lang="nn-NO" altLang="zh-CN" sz="1500" b="1">
                <a:solidFill>
                  <a:srgbClr val="404040"/>
                </a:solidFill>
              </a:rPr>
              <a:t> Axure RP</a:t>
            </a:r>
            <a:endParaRPr lang="en-US" altLang="zh-CN" sz="1500" b="1">
              <a:solidFill>
                <a:srgbClr val="404040"/>
              </a:solidFill>
              <a:cs typeface="Arial" panose="020B0604020202020204" pitchFamily="34" charset="0"/>
            </a:endParaRPr>
          </a:p>
        </p:txBody>
      </p:sp>
      <p:sp>
        <p:nvSpPr>
          <p:cNvPr id="5" name="矩形 4">
            <a:extLst>
              <a:ext uri="{FF2B5EF4-FFF2-40B4-BE49-F238E27FC236}">
                <a16:creationId xmlns:a16="http://schemas.microsoft.com/office/drawing/2014/main" id="{473F479C-66BA-5374-3EE8-008D529748F5}"/>
              </a:ext>
            </a:extLst>
          </p:cNvPr>
          <p:cNvSpPr>
            <a:spLocks noChangeArrowheads="1"/>
          </p:cNvSpPr>
          <p:nvPr/>
        </p:nvSpPr>
        <p:spPr bwMode="auto">
          <a:xfrm>
            <a:off x="285750" y="2254250"/>
            <a:ext cx="4000500" cy="2649538"/>
          </a:xfrm>
          <a:prstGeom prst="rect">
            <a:avLst/>
          </a:prstGeom>
          <a:noFill/>
          <a:ln>
            <a:noFill/>
          </a:ln>
        </p:spPr>
        <p:txBody>
          <a:bodyPr lIns="121917" tIns="60958" rIns="121917" bIns="60958">
            <a:spAutoFit/>
          </a:bodyPr>
          <a:lstStyle/>
          <a:p>
            <a:pPr algn="just" fontAlgn="auto">
              <a:lnSpc>
                <a:spcPct val="150000"/>
              </a:lnSpc>
              <a:spcBef>
                <a:spcPts val="800"/>
              </a:spcBef>
              <a:spcAft>
                <a:spcPts val="0"/>
              </a:spcAft>
              <a:buFontTx/>
              <a:buNone/>
              <a:defRPr/>
            </a:pPr>
            <a:r>
              <a:rPr kumimoji="1" lang="zh-CN" altLang="en-US" sz="1500" dirty="0">
                <a:solidFill>
                  <a:srgbClr val="000000"/>
                </a:solidFill>
                <a:latin typeface="+mn-ea"/>
                <a:ea typeface="+mn-ea"/>
                <a:sym typeface="+mn-ea"/>
              </a:rPr>
              <a:t>美国</a:t>
            </a:r>
            <a:r>
              <a:rPr kumimoji="1" lang="en-US" altLang="zh-CN" sz="1500" dirty="0" err="1">
                <a:solidFill>
                  <a:srgbClr val="000000"/>
                </a:solidFill>
                <a:latin typeface="+mn-ea"/>
                <a:ea typeface="+mn-ea"/>
                <a:cs typeface="Arial" panose="020B0604020202020204" pitchFamily="34" charset="0"/>
                <a:sym typeface="+mn-ea"/>
              </a:rPr>
              <a:t>Axure</a:t>
            </a:r>
            <a:r>
              <a:rPr kumimoji="1" lang="en-US" altLang="zh-CN" sz="1500" dirty="0">
                <a:solidFill>
                  <a:srgbClr val="000000"/>
                </a:solidFill>
                <a:latin typeface="+mn-ea"/>
                <a:ea typeface="+mn-ea"/>
                <a:cs typeface="Arial" panose="020B0604020202020204" pitchFamily="34" charset="0"/>
                <a:sym typeface="+mn-ea"/>
              </a:rPr>
              <a:t> Software Solution</a:t>
            </a:r>
            <a:r>
              <a:rPr kumimoji="1" lang="zh-CN" altLang="en-US" sz="1500" dirty="0">
                <a:solidFill>
                  <a:srgbClr val="000000"/>
                </a:solidFill>
                <a:latin typeface="+mn-ea"/>
                <a:ea typeface="+mn-ea"/>
                <a:sym typeface="+mn-ea"/>
              </a:rPr>
              <a:t>公司的原型制作软件。</a:t>
            </a:r>
            <a:endParaRPr kumimoji="1" lang="en-US" altLang="zh-CN" sz="1500" dirty="0">
              <a:solidFill>
                <a:srgbClr val="000000"/>
              </a:solidFill>
              <a:latin typeface="+mn-ea"/>
              <a:ea typeface="+mn-ea"/>
              <a:cs typeface="Arial" panose="020B0604020202020204" pitchFamily="34" charset="0"/>
              <a:sym typeface="+mn-ea"/>
            </a:endParaRPr>
          </a:p>
          <a:p>
            <a:pPr algn="just" fontAlgn="auto">
              <a:lnSpc>
                <a:spcPct val="150000"/>
              </a:lnSpc>
              <a:spcBef>
                <a:spcPts val="800"/>
              </a:spcBef>
              <a:spcAft>
                <a:spcPts val="0"/>
              </a:spcAft>
              <a:buFontTx/>
              <a:buNone/>
              <a:defRPr/>
            </a:pPr>
            <a:r>
              <a:rPr kumimoji="1" lang="en-US" altLang="zh-CN" sz="1500" dirty="0" err="1">
                <a:solidFill>
                  <a:srgbClr val="000000"/>
                </a:solidFill>
                <a:latin typeface="+mn-ea"/>
                <a:ea typeface="+mn-ea"/>
                <a:cs typeface="Arial" panose="020B0604020202020204" pitchFamily="34" charset="0"/>
                <a:sym typeface="+mn-ea"/>
              </a:rPr>
              <a:t>Axure</a:t>
            </a:r>
            <a:r>
              <a:rPr kumimoji="1" lang="en-US" altLang="zh-CN" sz="1500" dirty="0">
                <a:solidFill>
                  <a:srgbClr val="000000"/>
                </a:solidFill>
                <a:latin typeface="+mn-ea"/>
                <a:ea typeface="+mn-ea"/>
                <a:cs typeface="Arial" panose="020B0604020202020204" pitchFamily="34" charset="0"/>
                <a:sym typeface="+mn-ea"/>
              </a:rPr>
              <a:t> RP</a:t>
            </a:r>
            <a:r>
              <a:rPr kumimoji="1" lang="zh-CN" altLang="en-US" sz="1500" dirty="0">
                <a:solidFill>
                  <a:srgbClr val="000000"/>
                </a:solidFill>
                <a:latin typeface="+mn-ea"/>
                <a:ea typeface="+mn-ea"/>
                <a:sym typeface="+mn-ea"/>
              </a:rPr>
              <a:t>提供了丰富的组件样式，能够</a:t>
            </a:r>
            <a:r>
              <a:rPr kumimoji="1" lang="zh-CN" altLang="en-US" sz="1500" b="1" dirty="0">
                <a:solidFill>
                  <a:srgbClr val="E46C0A"/>
                </a:solidFill>
                <a:latin typeface="+mn-ea"/>
                <a:ea typeface="+mn-ea"/>
                <a:sym typeface="+mn-ea"/>
              </a:rPr>
              <a:t>创建低保真</a:t>
            </a:r>
            <a:r>
              <a:rPr kumimoji="1" lang="zh-CN" altLang="en-US" sz="1500" dirty="0">
                <a:solidFill>
                  <a:srgbClr val="000000"/>
                </a:solidFill>
                <a:latin typeface="+mn-ea"/>
                <a:ea typeface="+mn-ea"/>
                <a:sym typeface="+mn-ea"/>
              </a:rPr>
              <a:t>、</a:t>
            </a:r>
            <a:r>
              <a:rPr kumimoji="1" lang="zh-CN" altLang="en-US" sz="1500" b="1" dirty="0">
                <a:solidFill>
                  <a:srgbClr val="E46C0A"/>
                </a:solidFill>
                <a:latin typeface="+mn-ea"/>
                <a:ea typeface="+mn-ea"/>
                <a:sym typeface="+mn-ea"/>
              </a:rPr>
              <a:t>高保真界面</a:t>
            </a:r>
            <a:r>
              <a:rPr kumimoji="1" lang="zh-CN" altLang="en-US" sz="1500" dirty="0">
                <a:solidFill>
                  <a:srgbClr val="000000"/>
                </a:solidFill>
                <a:latin typeface="+mn-ea"/>
                <a:ea typeface="+mn-ea"/>
                <a:sym typeface="+mn-ea"/>
              </a:rPr>
              <a:t>。丰富的脚本模式，</a:t>
            </a:r>
            <a:r>
              <a:rPr kumimoji="1" lang="zh-CN" altLang="en-US" sz="1500" b="1" dirty="0">
                <a:solidFill>
                  <a:srgbClr val="E46C0A"/>
                </a:solidFill>
                <a:latin typeface="+mn-ea"/>
                <a:ea typeface="+mn-ea"/>
                <a:sym typeface="+mn-ea"/>
              </a:rPr>
              <a:t>可</a:t>
            </a:r>
            <a:r>
              <a:rPr kumimoji="1" lang="zh-CN" altLang="en-US" sz="1500" dirty="0">
                <a:solidFill>
                  <a:srgbClr val="000000"/>
                </a:solidFill>
                <a:latin typeface="+mn-ea"/>
                <a:ea typeface="+mn-ea"/>
                <a:sym typeface="+mn-ea"/>
              </a:rPr>
              <a:t>以</a:t>
            </a:r>
            <a:r>
              <a:rPr kumimoji="1" lang="zh-CN" altLang="en-US" sz="1500" b="1" dirty="0">
                <a:solidFill>
                  <a:srgbClr val="E46C0A"/>
                </a:solidFill>
                <a:latin typeface="+mn-ea"/>
                <a:ea typeface="+mn-ea"/>
                <a:sym typeface="+mn-ea"/>
              </a:rPr>
              <a:t>通过点击</a:t>
            </a:r>
            <a:r>
              <a:rPr kumimoji="1" lang="zh-CN" altLang="en-US" sz="1500" dirty="0">
                <a:solidFill>
                  <a:srgbClr val="000000"/>
                </a:solidFill>
                <a:latin typeface="+mn-ea"/>
                <a:ea typeface="+mn-ea"/>
                <a:sym typeface="+mn-ea"/>
              </a:rPr>
              <a:t>和</a:t>
            </a:r>
            <a:r>
              <a:rPr kumimoji="1" lang="zh-CN" altLang="en-US" sz="1500" b="1" dirty="0">
                <a:solidFill>
                  <a:srgbClr val="E46C0A"/>
                </a:solidFill>
                <a:latin typeface="+mn-ea"/>
                <a:ea typeface="+mn-ea"/>
                <a:sym typeface="+mn-ea"/>
              </a:rPr>
              <a:t>选择快速完成界面元素的交互，</a:t>
            </a:r>
            <a:r>
              <a:rPr kumimoji="1" lang="zh-CN" altLang="en-US" sz="1500" dirty="0">
                <a:solidFill>
                  <a:srgbClr val="000000"/>
                </a:solidFill>
                <a:latin typeface="+mn-ea"/>
                <a:ea typeface="+mn-ea"/>
                <a:sym typeface="+mn-ea"/>
              </a:rPr>
              <a:t>如链接、切换、动态变化等效果，</a:t>
            </a:r>
            <a:r>
              <a:rPr kumimoji="1" lang="en-US" altLang="zh-CN" sz="1500" dirty="0" err="1">
                <a:solidFill>
                  <a:srgbClr val="000000"/>
                </a:solidFill>
                <a:latin typeface="+mn-ea"/>
                <a:ea typeface="+mn-ea"/>
                <a:cs typeface="Arial" panose="020B0604020202020204" pitchFamily="34" charset="0"/>
                <a:sym typeface="+mn-ea"/>
              </a:rPr>
              <a:t>Axure</a:t>
            </a:r>
            <a:r>
              <a:rPr kumimoji="1" lang="zh-CN" altLang="en-US" sz="1500" dirty="0">
                <a:solidFill>
                  <a:srgbClr val="000000"/>
                </a:solidFill>
                <a:latin typeface="+mn-ea"/>
                <a:ea typeface="+mn-ea"/>
                <a:sym typeface="+mn-ea"/>
              </a:rPr>
              <a:t>借鉴了</a:t>
            </a:r>
            <a:r>
              <a:rPr kumimoji="1" lang="en-US" altLang="zh-CN" sz="1500" dirty="0">
                <a:solidFill>
                  <a:srgbClr val="000000"/>
                </a:solidFill>
                <a:latin typeface="+mn-ea"/>
                <a:ea typeface="+mn-ea"/>
                <a:cs typeface="Arial" panose="020B0604020202020204" pitchFamily="34" charset="0"/>
                <a:sym typeface="+mn-ea"/>
              </a:rPr>
              <a:t>office</a:t>
            </a:r>
            <a:r>
              <a:rPr kumimoji="1" lang="zh-CN" altLang="en-US" sz="1500" dirty="0">
                <a:solidFill>
                  <a:srgbClr val="000000"/>
                </a:solidFill>
                <a:latin typeface="+mn-ea"/>
                <a:ea typeface="+mn-ea"/>
                <a:sym typeface="+mn-ea"/>
              </a:rPr>
              <a:t>的界面，用户可以快速学会使用。</a:t>
            </a:r>
            <a:endParaRPr kumimoji="1" lang="zh-CN" altLang="en-US" sz="1300" dirty="0">
              <a:solidFill>
                <a:srgbClr val="000000"/>
              </a:solidFill>
              <a:latin typeface="+mn-ea"/>
              <a:ea typeface="+mn-ea"/>
              <a:sym typeface="+mn-ea"/>
            </a:endParaRPr>
          </a:p>
        </p:txBody>
      </p:sp>
      <p:grpSp>
        <p:nvGrpSpPr>
          <p:cNvPr id="6" name="组合 20">
            <a:extLst>
              <a:ext uri="{FF2B5EF4-FFF2-40B4-BE49-F238E27FC236}">
                <a16:creationId xmlns:a16="http://schemas.microsoft.com/office/drawing/2014/main" id="{C88D042D-BE05-B4E2-8EEE-F0C120F16F2B}"/>
              </a:ext>
            </a:extLst>
          </p:cNvPr>
          <p:cNvGrpSpPr>
            <a:grpSpLocks/>
          </p:cNvGrpSpPr>
          <p:nvPr/>
        </p:nvGrpSpPr>
        <p:grpSpPr bwMode="auto">
          <a:xfrm>
            <a:off x="4727575" y="1492250"/>
            <a:ext cx="4011613" cy="3794125"/>
            <a:chOff x="4727785" y="1071552"/>
            <a:chExt cx="4011224" cy="3286148"/>
          </a:xfrm>
        </p:grpSpPr>
        <p:sp>
          <p:nvSpPr>
            <p:cNvPr id="86022" name="矩形 13">
              <a:extLst>
                <a:ext uri="{FF2B5EF4-FFF2-40B4-BE49-F238E27FC236}">
                  <a16:creationId xmlns:a16="http://schemas.microsoft.com/office/drawing/2014/main" id="{BDF7D824-7193-58AC-8038-5F0127EE763D}"/>
                </a:ext>
              </a:extLst>
            </p:cNvPr>
            <p:cNvSpPr>
              <a:spLocks noChangeArrowheads="1"/>
            </p:cNvSpPr>
            <p:nvPr/>
          </p:nvSpPr>
          <p:spPr bwMode="auto">
            <a:xfrm>
              <a:off x="5215101" y="4081473"/>
              <a:ext cx="3000084" cy="276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nSpc>
                  <a:spcPct val="150000"/>
                </a:lnSpc>
                <a:spcBef>
                  <a:spcPts val="800"/>
                </a:spcBef>
              </a:pPr>
              <a:r>
                <a:rPr lang="en-US" altLang="zh-CN" sz="1200">
                  <a:solidFill>
                    <a:srgbClr val="000000"/>
                  </a:solidFill>
                  <a:latin typeface="微软雅黑" panose="020B0503020204020204" pitchFamily="34" charset="-122"/>
                </a:rPr>
                <a:t>Axure RP</a:t>
              </a:r>
              <a:r>
                <a:rPr lang="zh-CN" altLang="en-US" sz="1200">
                  <a:solidFill>
                    <a:srgbClr val="000000"/>
                  </a:solidFill>
                  <a:latin typeface="微软雅黑" panose="020B0503020204020204" pitchFamily="34" charset="-122"/>
                  <a:ea typeface="微软雅黑" panose="020B0503020204020204" pitchFamily="34" charset="-122"/>
                </a:rPr>
                <a:t>软件界面</a:t>
              </a:r>
              <a:endParaRPr lang="zh-CN" altLang="en-US" sz="1200" b="1">
                <a:solidFill>
                  <a:srgbClr val="E46C0A"/>
                </a:solidFill>
                <a:latin typeface="微软雅黑" panose="020B0503020204020204" pitchFamily="34" charset="-122"/>
                <a:ea typeface="微软雅黑" panose="020B0503020204020204" pitchFamily="34" charset="-122"/>
              </a:endParaRPr>
            </a:p>
          </p:txBody>
        </p:sp>
        <p:pic>
          <p:nvPicPr>
            <p:cNvPr id="86023" name="Picture 3" descr="F:\老李书稿ppt\第八章\3301420001840845789.jpg">
              <a:extLst>
                <a:ext uri="{FF2B5EF4-FFF2-40B4-BE49-F238E27FC236}">
                  <a16:creationId xmlns:a16="http://schemas.microsoft.com/office/drawing/2014/main" id="{05970D98-F4D3-EC40-C409-A05FDC2328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7785" y="1071552"/>
              <a:ext cx="4011224" cy="3000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80AEB5D-9389-5695-168E-FB0FA90E6F3B}"/>
              </a:ext>
            </a:extLst>
          </p:cNvPr>
          <p:cNvSpPr/>
          <p:nvPr/>
        </p:nvSpPr>
        <p:spPr>
          <a:xfrm>
            <a:off x="385763" y="1381125"/>
            <a:ext cx="142875" cy="190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fontAlgn="auto">
              <a:spcBef>
                <a:spcPts val="0"/>
              </a:spcBef>
              <a:spcAft>
                <a:spcPts val="0"/>
              </a:spcAft>
              <a:buFontTx/>
              <a:buNone/>
              <a:defRPr/>
            </a:pPr>
            <a:endParaRPr kumimoji="1" lang="zh-CN" altLang="en-US"/>
          </a:p>
        </p:txBody>
      </p:sp>
      <p:sp>
        <p:nvSpPr>
          <p:cNvPr id="3" name="矩形 2">
            <a:extLst>
              <a:ext uri="{FF2B5EF4-FFF2-40B4-BE49-F238E27FC236}">
                <a16:creationId xmlns:a16="http://schemas.microsoft.com/office/drawing/2014/main" id="{1A299A55-A3F2-12CC-9608-BD689783688C}"/>
              </a:ext>
            </a:extLst>
          </p:cNvPr>
          <p:cNvSpPr>
            <a:spLocks noChangeArrowheads="1"/>
          </p:cNvSpPr>
          <p:nvPr/>
        </p:nvSpPr>
        <p:spPr bwMode="auto">
          <a:xfrm>
            <a:off x="785813" y="1857375"/>
            <a:ext cx="2828925" cy="469900"/>
          </a:xfrm>
          <a:prstGeom prst="rect">
            <a:avLst/>
          </a:prstGeom>
          <a:solidFill>
            <a:srgbClr val="EFF3F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nSpc>
                <a:spcPct val="150000"/>
              </a:lnSpc>
              <a:spcBef>
                <a:spcPts val="800"/>
              </a:spcBef>
              <a:buFont typeface="Wingdings" panose="05000000000000000000" pitchFamily="2" charset="2"/>
              <a:buChar char="l"/>
            </a:pPr>
            <a:r>
              <a:rPr lang="nn-NO" altLang="zh-CN" sz="1500" b="1">
                <a:solidFill>
                  <a:srgbClr val="404040"/>
                </a:solidFill>
              </a:rPr>
              <a:t> POP(Prototyping on Paper)</a:t>
            </a:r>
            <a:endParaRPr lang="en-US" altLang="zh-CN" sz="1500" b="1">
              <a:solidFill>
                <a:srgbClr val="404040"/>
              </a:solidFill>
              <a:cs typeface="Arial" panose="020B0604020202020204" pitchFamily="34" charset="0"/>
            </a:endParaRPr>
          </a:p>
        </p:txBody>
      </p:sp>
      <p:sp>
        <p:nvSpPr>
          <p:cNvPr id="4" name="矩形 3">
            <a:extLst>
              <a:ext uri="{FF2B5EF4-FFF2-40B4-BE49-F238E27FC236}">
                <a16:creationId xmlns:a16="http://schemas.microsoft.com/office/drawing/2014/main" id="{3673CBDA-728C-0143-CEFA-533E3623C869}"/>
              </a:ext>
            </a:extLst>
          </p:cNvPr>
          <p:cNvSpPr>
            <a:spLocks noChangeArrowheads="1"/>
          </p:cNvSpPr>
          <p:nvPr/>
        </p:nvSpPr>
        <p:spPr bwMode="auto">
          <a:xfrm>
            <a:off x="385763" y="2333625"/>
            <a:ext cx="4000500" cy="2995613"/>
          </a:xfrm>
          <a:prstGeom prst="rect">
            <a:avLst/>
          </a:prstGeom>
          <a:noFill/>
          <a:ln>
            <a:noFill/>
          </a:ln>
        </p:spPr>
        <p:txBody>
          <a:bodyPr lIns="121917" tIns="60958" rIns="121917" bIns="60958">
            <a:spAutoFit/>
          </a:bodyPr>
          <a:lstStyle/>
          <a:p>
            <a:pPr algn="just" fontAlgn="auto">
              <a:lnSpc>
                <a:spcPct val="150000"/>
              </a:lnSpc>
              <a:spcBef>
                <a:spcPts val="800"/>
              </a:spcBef>
              <a:spcAft>
                <a:spcPts val="0"/>
              </a:spcAft>
              <a:buFontTx/>
              <a:buNone/>
              <a:defRPr/>
            </a:pPr>
            <a:r>
              <a:rPr kumimoji="1" lang="zh-CN" altLang="en-US" sz="1500" dirty="0">
                <a:solidFill>
                  <a:srgbClr val="000000"/>
                </a:solidFill>
                <a:latin typeface="+mn-ea"/>
                <a:ea typeface="+mn-ea"/>
                <a:sym typeface="+mn-ea"/>
              </a:rPr>
              <a:t>由台湾</a:t>
            </a:r>
            <a:r>
              <a:rPr kumimoji="1" lang="en-US" altLang="zh-CN" sz="1500" dirty="0" err="1">
                <a:solidFill>
                  <a:srgbClr val="000000"/>
                </a:solidFill>
                <a:latin typeface="+mn-ea"/>
                <a:ea typeface="+mn-ea"/>
                <a:sym typeface="+mn-ea"/>
              </a:rPr>
              <a:t>Woomoo</a:t>
            </a:r>
            <a:r>
              <a:rPr kumimoji="1" lang="zh-CN" altLang="en-US" sz="1500" dirty="0">
                <a:solidFill>
                  <a:srgbClr val="000000"/>
                </a:solidFill>
                <a:latin typeface="+mn-ea"/>
                <a:ea typeface="+mn-ea"/>
                <a:sym typeface="+mn-ea"/>
              </a:rPr>
              <a:t>团队开发的</a:t>
            </a:r>
            <a:r>
              <a:rPr kumimoji="1" lang="zh-CN" altLang="en-US" sz="1500" dirty="0">
                <a:solidFill>
                  <a:srgbClr val="FF0000"/>
                </a:solidFill>
                <a:latin typeface="+mn-ea"/>
                <a:ea typeface="+mn-ea"/>
                <a:sym typeface="+mn-ea"/>
              </a:rPr>
              <a:t>基于纸面原型的原型制作</a:t>
            </a:r>
            <a:r>
              <a:rPr kumimoji="1" lang="en-US" altLang="zh-CN" sz="1500" dirty="0">
                <a:solidFill>
                  <a:srgbClr val="FF0000"/>
                </a:solidFill>
                <a:latin typeface="+mn-ea"/>
                <a:ea typeface="+mn-ea"/>
                <a:sym typeface="+mn-ea"/>
              </a:rPr>
              <a:t>APP</a:t>
            </a:r>
            <a:r>
              <a:rPr kumimoji="1" lang="zh-CN" altLang="en-US" sz="1500" dirty="0">
                <a:solidFill>
                  <a:srgbClr val="000000"/>
                </a:solidFill>
                <a:latin typeface="+mn-ea"/>
                <a:ea typeface="+mn-ea"/>
                <a:sym typeface="+mn-ea"/>
              </a:rPr>
              <a:t>（</a:t>
            </a:r>
            <a:r>
              <a:rPr kumimoji="1" lang="en-US" altLang="zh-CN" sz="1500" dirty="0">
                <a:solidFill>
                  <a:srgbClr val="000000"/>
                </a:solidFill>
                <a:latin typeface="+mn-ea"/>
                <a:ea typeface="+mn-ea"/>
                <a:sym typeface="+mn-ea"/>
                <a:hlinkClick r:id="rId2"/>
              </a:rPr>
              <a:t>http://popapp.in/</a:t>
            </a:r>
            <a:r>
              <a:rPr kumimoji="1" lang="zh-CN" altLang="en-US" sz="1500" dirty="0">
                <a:solidFill>
                  <a:srgbClr val="000000"/>
                </a:solidFill>
                <a:latin typeface="+mn-ea"/>
                <a:ea typeface="+mn-ea"/>
                <a:sym typeface="+mn-ea"/>
              </a:rPr>
              <a:t>），可以在</a:t>
            </a:r>
            <a:r>
              <a:rPr kumimoji="1" lang="en-US" altLang="zh-CN" sz="1500" dirty="0">
                <a:solidFill>
                  <a:srgbClr val="000000"/>
                </a:solidFill>
                <a:latin typeface="+mn-ea"/>
                <a:ea typeface="+mn-ea"/>
                <a:sym typeface="+mn-ea"/>
              </a:rPr>
              <a:t>iPhone</a:t>
            </a:r>
            <a:r>
              <a:rPr kumimoji="1" lang="zh-CN" altLang="en-US" sz="1500" dirty="0">
                <a:solidFill>
                  <a:srgbClr val="000000"/>
                </a:solidFill>
                <a:latin typeface="+mn-ea"/>
                <a:ea typeface="+mn-ea"/>
                <a:sym typeface="+mn-ea"/>
              </a:rPr>
              <a:t>、</a:t>
            </a:r>
            <a:r>
              <a:rPr kumimoji="1" lang="en-US" altLang="zh-CN" sz="1500" dirty="0" err="1">
                <a:solidFill>
                  <a:srgbClr val="000000"/>
                </a:solidFill>
                <a:latin typeface="+mn-ea"/>
                <a:ea typeface="+mn-ea"/>
                <a:sym typeface="+mn-ea"/>
              </a:rPr>
              <a:t>iPAD</a:t>
            </a:r>
            <a:r>
              <a:rPr kumimoji="1" lang="zh-CN" altLang="en-US" sz="1500" dirty="0">
                <a:solidFill>
                  <a:srgbClr val="000000"/>
                </a:solidFill>
                <a:latin typeface="+mn-ea"/>
                <a:ea typeface="+mn-ea"/>
                <a:sym typeface="+mn-ea"/>
              </a:rPr>
              <a:t>和安卓系统上使用。</a:t>
            </a:r>
            <a:endParaRPr kumimoji="1" lang="en-US" altLang="zh-CN" sz="1500" dirty="0">
              <a:solidFill>
                <a:srgbClr val="000000"/>
              </a:solidFill>
              <a:latin typeface="+mn-ea"/>
              <a:ea typeface="+mn-ea"/>
              <a:sym typeface="+mn-ea"/>
            </a:endParaRPr>
          </a:p>
          <a:p>
            <a:pPr algn="just" fontAlgn="auto">
              <a:lnSpc>
                <a:spcPct val="150000"/>
              </a:lnSpc>
              <a:spcBef>
                <a:spcPts val="800"/>
              </a:spcBef>
              <a:spcAft>
                <a:spcPts val="0"/>
              </a:spcAft>
              <a:buFontTx/>
              <a:buNone/>
              <a:defRPr/>
            </a:pPr>
            <a:r>
              <a:rPr kumimoji="1" lang="zh-CN" altLang="en-US" sz="1500" dirty="0">
                <a:solidFill>
                  <a:srgbClr val="000000"/>
                </a:solidFill>
                <a:latin typeface="+mn-ea"/>
                <a:ea typeface="+mn-ea"/>
                <a:sym typeface="+mn-ea"/>
              </a:rPr>
              <a:t>操作简便，基本步骤为：绘制纸面原型；使用</a:t>
            </a:r>
            <a:r>
              <a:rPr kumimoji="1" lang="en-US" altLang="zh-CN" sz="1500" dirty="0">
                <a:solidFill>
                  <a:srgbClr val="000000"/>
                </a:solidFill>
                <a:latin typeface="+mn-ea"/>
                <a:ea typeface="+mn-ea"/>
                <a:sym typeface="+mn-ea"/>
              </a:rPr>
              <a:t>POP</a:t>
            </a:r>
            <a:r>
              <a:rPr kumimoji="1" lang="zh-CN" altLang="en-US" sz="1500" dirty="0">
                <a:solidFill>
                  <a:srgbClr val="000000"/>
                </a:solidFill>
                <a:latin typeface="+mn-ea"/>
                <a:ea typeface="+mn-ea"/>
                <a:sym typeface="+mn-ea"/>
              </a:rPr>
              <a:t>对纸面原型拍照；在图片区域设置链接热区；演示原型。</a:t>
            </a:r>
            <a:r>
              <a:rPr kumimoji="1" lang="en-US" altLang="zh-CN" sz="1500" dirty="0">
                <a:solidFill>
                  <a:srgbClr val="000000"/>
                </a:solidFill>
                <a:latin typeface="+mn-ea"/>
                <a:ea typeface="+mn-ea"/>
                <a:sym typeface="+mn-ea"/>
              </a:rPr>
              <a:t>POP</a:t>
            </a:r>
            <a:r>
              <a:rPr kumimoji="1" lang="zh-CN" altLang="en-US" sz="1500" dirty="0">
                <a:solidFill>
                  <a:srgbClr val="000000"/>
                </a:solidFill>
                <a:latin typeface="+mn-ea"/>
                <a:ea typeface="+mn-ea"/>
                <a:sym typeface="+mn-ea"/>
              </a:rPr>
              <a:t>内嵌的交互动作，如侧滑、展开、消失等，可满足一般的动态演示需要。</a:t>
            </a:r>
            <a:endParaRPr kumimoji="1" lang="zh-CN" altLang="en-US" sz="1300" dirty="0">
              <a:solidFill>
                <a:srgbClr val="000000"/>
              </a:solidFill>
              <a:latin typeface="+mn-ea"/>
              <a:ea typeface="+mn-ea"/>
              <a:sym typeface="+mn-ea"/>
            </a:endParaRPr>
          </a:p>
        </p:txBody>
      </p:sp>
      <p:sp>
        <p:nvSpPr>
          <p:cNvPr id="87044" name="矩形 13">
            <a:extLst>
              <a:ext uri="{FF2B5EF4-FFF2-40B4-BE49-F238E27FC236}">
                <a16:creationId xmlns:a16="http://schemas.microsoft.com/office/drawing/2014/main" id="{C3612907-FC12-9957-55D0-74F3D724A9B8}"/>
              </a:ext>
            </a:extLst>
          </p:cNvPr>
          <p:cNvSpPr>
            <a:spLocks noChangeArrowheads="1"/>
          </p:cNvSpPr>
          <p:nvPr/>
        </p:nvSpPr>
        <p:spPr bwMode="auto">
          <a:xfrm>
            <a:off x="5314950" y="5016500"/>
            <a:ext cx="3000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nSpc>
                <a:spcPct val="150000"/>
              </a:lnSpc>
              <a:spcBef>
                <a:spcPts val="800"/>
              </a:spcBef>
            </a:pPr>
            <a:r>
              <a:rPr lang="en-US" altLang="zh-CN" sz="1200">
                <a:latin typeface="微软雅黑" panose="020B0503020204020204" pitchFamily="34" charset="-122"/>
                <a:ea typeface="微软雅黑" panose="020B0503020204020204" pitchFamily="34" charset="-122"/>
              </a:rPr>
              <a:t>POP</a:t>
            </a:r>
            <a:r>
              <a:rPr lang="zh-CN" altLang="en-US" sz="1200">
                <a:latin typeface="微软雅黑" panose="020B0503020204020204" pitchFamily="34" charset="-122"/>
                <a:ea typeface="微软雅黑" panose="020B0503020204020204" pitchFamily="34" charset="-122"/>
              </a:rPr>
              <a:t>原型设计工具</a:t>
            </a:r>
          </a:p>
        </p:txBody>
      </p:sp>
      <p:pic>
        <p:nvPicPr>
          <p:cNvPr id="87045" name="Picture 2" descr="F:\ppt\新增或替换的插图\tu8-2-9.jpg">
            <a:extLst>
              <a:ext uri="{FF2B5EF4-FFF2-40B4-BE49-F238E27FC236}">
                <a16:creationId xmlns:a16="http://schemas.microsoft.com/office/drawing/2014/main" id="{1B5EC632-2213-141C-45D1-A64F813936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1675" y="1958975"/>
            <a:ext cx="4418013" cy="261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8">
            <a:extLst>
              <a:ext uri="{FF2B5EF4-FFF2-40B4-BE49-F238E27FC236}">
                <a16:creationId xmlns:a16="http://schemas.microsoft.com/office/drawing/2014/main" id="{DC856D44-60EB-0723-67A1-2862C993D813}"/>
              </a:ext>
            </a:extLst>
          </p:cNvPr>
          <p:cNvSpPr txBox="1">
            <a:spLocks noChangeArrowheads="1"/>
          </p:cNvSpPr>
          <p:nvPr/>
        </p:nvSpPr>
        <p:spPr bwMode="auto">
          <a:xfrm>
            <a:off x="506413" y="1193800"/>
            <a:ext cx="1857375" cy="533400"/>
          </a:xfrm>
          <a:prstGeom prst="rect">
            <a:avLst/>
          </a:prstGeom>
          <a:noFill/>
          <a:ln>
            <a:noFill/>
          </a:ln>
        </p:spPr>
        <p:txBody>
          <a:bodyPr lIns="121917" tIns="60958" rIns="121917" bIns="6095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auto" hangingPunct="1">
              <a:lnSpc>
                <a:spcPts val="3200"/>
              </a:lnSpc>
              <a:spcBef>
                <a:spcPts val="800"/>
              </a:spcBef>
              <a:spcAft>
                <a:spcPts val="0"/>
              </a:spcAft>
              <a:buFontTx/>
              <a:buNone/>
              <a:defRPr/>
            </a:pPr>
            <a:r>
              <a:rPr kumimoji="1" lang="zh-CN" altLang="en-US" sz="1900" b="1" dirty="0">
                <a:latin typeface="+mn-ea"/>
                <a:ea typeface="+mn-ea"/>
                <a:sym typeface="+mn-ea"/>
              </a:rPr>
              <a:t>原型制作软件</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EFFE4F1-B807-801F-E05D-FEAC5F6954F2}"/>
              </a:ext>
            </a:extLst>
          </p:cNvPr>
          <p:cNvSpPr/>
          <p:nvPr/>
        </p:nvSpPr>
        <p:spPr>
          <a:xfrm>
            <a:off x="285750" y="1619250"/>
            <a:ext cx="142875" cy="190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fontAlgn="auto">
              <a:spcBef>
                <a:spcPts val="0"/>
              </a:spcBef>
              <a:spcAft>
                <a:spcPts val="0"/>
              </a:spcAft>
              <a:buFontTx/>
              <a:buNone/>
              <a:defRPr/>
            </a:pPr>
            <a:endParaRPr kumimoji="1" lang="zh-CN" altLang="en-US"/>
          </a:p>
        </p:txBody>
      </p:sp>
      <p:sp>
        <p:nvSpPr>
          <p:cNvPr id="3" name="TextBox 18">
            <a:extLst>
              <a:ext uri="{FF2B5EF4-FFF2-40B4-BE49-F238E27FC236}">
                <a16:creationId xmlns:a16="http://schemas.microsoft.com/office/drawing/2014/main" id="{CC8E4594-3685-D5CC-7B0A-A18FE92B52D1}"/>
              </a:ext>
            </a:extLst>
          </p:cNvPr>
          <p:cNvSpPr txBox="1">
            <a:spLocks noChangeArrowheads="1"/>
          </p:cNvSpPr>
          <p:nvPr/>
        </p:nvSpPr>
        <p:spPr bwMode="auto">
          <a:xfrm>
            <a:off x="428625" y="1428750"/>
            <a:ext cx="1857375" cy="533400"/>
          </a:xfrm>
          <a:prstGeom prst="rect">
            <a:avLst/>
          </a:prstGeom>
          <a:noFill/>
          <a:ln>
            <a:noFill/>
          </a:ln>
        </p:spPr>
        <p:txBody>
          <a:bodyPr lIns="121917" tIns="60958" rIns="121917" bIns="6095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auto" hangingPunct="1">
              <a:lnSpc>
                <a:spcPts val="3200"/>
              </a:lnSpc>
              <a:spcBef>
                <a:spcPts val="800"/>
              </a:spcBef>
              <a:spcAft>
                <a:spcPts val="0"/>
              </a:spcAft>
              <a:buFontTx/>
              <a:buNone/>
              <a:defRPr/>
            </a:pPr>
            <a:r>
              <a:rPr kumimoji="1" lang="zh-CN" altLang="en-US" sz="1900" b="1" dirty="0">
                <a:latin typeface="+mn-ea"/>
                <a:ea typeface="+mn-ea"/>
                <a:sym typeface="+mn-ea"/>
              </a:rPr>
              <a:t>原型制作软件</a:t>
            </a:r>
          </a:p>
        </p:txBody>
      </p:sp>
      <p:sp>
        <p:nvSpPr>
          <p:cNvPr id="4" name="矩形 3">
            <a:extLst>
              <a:ext uri="{FF2B5EF4-FFF2-40B4-BE49-F238E27FC236}">
                <a16:creationId xmlns:a16="http://schemas.microsoft.com/office/drawing/2014/main" id="{E875E1B1-1D52-8AF5-9ABD-8E386A2D6533}"/>
              </a:ext>
            </a:extLst>
          </p:cNvPr>
          <p:cNvSpPr>
            <a:spLocks noChangeArrowheads="1"/>
          </p:cNvSpPr>
          <p:nvPr/>
        </p:nvSpPr>
        <p:spPr bwMode="auto">
          <a:xfrm>
            <a:off x="1428750" y="2357438"/>
            <a:ext cx="1693863" cy="469900"/>
          </a:xfrm>
          <a:prstGeom prst="rect">
            <a:avLst/>
          </a:prstGeom>
          <a:solidFill>
            <a:srgbClr val="EFF3F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nSpc>
                <a:spcPct val="150000"/>
              </a:lnSpc>
              <a:spcBef>
                <a:spcPts val="800"/>
              </a:spcBef>
              <a:buFont typeface="Wingdings" panose="05000000000000000000" pitchFamily="2" charset="2"/>
              <a:buChar char="l"/>
            </a:pPr>
            <a:r>
              <a:rPr lang="nn-NO" altLang="zh-CN" sz="1500" b="1">
                <a:solidFill>
                  <a:srgbClr val="404040"/>
                </a:solidFill>
              </a:rPr>
              <a:t> Pencil Project</a:t>
            </a:r>
            <a:endParaRPr lang="en-US" altLang="zh-CN" sz="1500" b="1">
              <a:solidFill>
                <a:srgbClr val="404040"/>
              </a:solidFill>
              <a:cs typeface="Arial" panose="020B0604020202020204" pitchFamily="34" charset="0"/>
            </a:endParaRPr>
          </a:p>
        </p:txBody>
      </p:sp>
      <p:sp>
        <p:nvSpPr>
          <p:cNvPr id="5" name="矩形 4">
            <a:extLst>
              <a:ext uri="{FF2B5EF4-FFF2-40B4-BE49-F238E27FC236}">
                <a16:creationId xmlns:a16="http://schemas.microsoft.com/office/drawing/2014/main" id="{A57368A9-8836-F9B7-89AE-1CEA4CB48FAD}"/>
              </a:ext>
            </a:extLst>
          </p:cNvPr>
          <p:cNvSpPr>
            <a:spLocks noChangeArrowheads="1"/>
          </p:cNvSpPr>
          <p:nvPr/>
        </p:nvSpPr>
        <p:spPr bwMode="auto">
          <a:xfrm>
            <a:off x="428625" y="2857500"/>
            <a:ext cx="4000500" cy="3398838"/>
          </a:xfrm>
          <a:prstGeom prst="rect">
            <a:avLst/>
          </a:prstGeom>
          <a:noFill/>
          <a:ln>
            <a:noFill/>
          </a:ln>
        </p:spPr>
        <p:txBody>
          <a:bodyPr lIns="121917" tIns="60958" rIns="121917" bIns="60958">
            <a:spAutoFit/>
          </a:bodyPr>
          <a:lstStyle/>
          <a:p>
            <a:pPr algn="just" fontAlgn="auto">
              <a:lnSpc>
                <a:spcPct val="150000"/>
              </a:lnSpc>
              <a:spcBef>
                <a:spcPts val="800"/>
              </a:spcBef>
              <a:spcAft>
                <a:spcPts val="0"/>
              </a:spcAft>
              <a:buFontTx/>
              <a:buNone/>
              <a:defRPr/>
            </a:pPr>
            <a:r>
              <a:rPr kumimoji="1" lang="zh-CN" altLang="en-US" sz="1300" dirty="0">
                <a:solidFill>
                  <a:srgbClr val="FF0000"/>
                </a:solidFill>
                <a:latin typeface="+mn-ea"/>
                <a:ea typeface="+mn-ea"/>
                <a:sym typeface="+mn-ea"/>
              </a:rPr>
              <a:t>开源</a:t>
            </a:r>
            <a:r>
              <a:rPr kumimoji="1" lang="zh-CN" altLang="en-US" sz="1300" dirty="0">
                <a:solidFill>
                  <a:srgbClr val="000000"/>
                </a:solidFill>
                <a:latin typeface="+mn-ea"/>
                <a:ea typeface="+mn-ea"/>
                <a:sym typeface="+mn-ea"/>
              </a:rPr>
              <a:t>的</a:t>
            </a:r>
            <a:r>
              <a:rPr kumimoji="1" lang="en-US" altLang="zh-CN" sz="1300" dirty="0">
                <a:solidFill>
                  <a:srgbClr val="000000"/>
                </a:solidFill>
                <a:latin typeface="+mn-ea"/>
                <a:ea typeface="+mn-ea"/>
                <a:sym typeface="+mn-ea"/>
              </a:rPr>
              <a:t>GUI</a:t>
            </a:r>
            <a:r>
              <a:rPr kumimoji="1" lang="zh-CN" altLang="en-US" sz="1300" dirty="0">
                <a:solidFill>
                  <a:srgbClr val="000000"/>
                </a:solidFill>
                <a:latin typeface="+mn-ea"/>
                <a:ea typeface="+mn-ea"/>
                <a:sym typeface="+mn-ea"/>
              </a:rPr>
              <a:t>原型制作工具，可以作为一个独立的</a:t>
            </a:r>
            <a:r>
              <a:rPr kumimoji="1" lang="en-US" altLang="zh-CN" sz="1300" dirty="0">
                <a:solidFill>
                  <a:srgbClr val="000000"/>
                </a:solidFill>
                <a:latin typeface="+mn-ea"/>
                <a:ea typeface="+mn-ea"/>
                <a:sym typeface="+mn-ea"/>
              </a:rPr>
              <a:t>APP</a:t>
            </a:r>
            <a:r>
              <a:rPr kumimoji="1" lang="zh-CN" altLang="en-US" sz="1300" dirty="0">
                <a:solidFill>
                  <a:srgbClr val="000000"/>
                </a:solidFill>
                <a:latin typeface="+mn-ea"/>
                <a:ea typeface="+mn-ea"/>
                <a:sym typeface="+mn-ea"/>
              </a:rPr>
              <a:t>，也可以作为</a:t>
            </a:r>
            <a:r>
              <a:rPr kumimoji="1" lang="en-US" altLang="zh-CN" sz="1300" dirty="0">
                <a:solidFill>
                  <a:srgbClr val="000000"/>
                </a:solidFill>
                <a:latin typeface="+mn-ea"/>
                <a:ea typeface="+mn-ea"/>
                <a:sym typeface="+mn-ea"/>
              </a:rPr>
              <a:t>Firefox</a:t>
            </a:r>
            <a:r>
              <a:rPr kumimoji="1" lang="zh-CN" altLang="en-US" sz="1300" dirty="0">
                <a:solidFill>
                  <a:srgbClr val="000000"/>
                </a:solidFill>
                <a:latin typeface="+mn-ea"/>
                <a:ea typeface="+mn-ea"/>
                <a:sym typeface="+mn-ea"/>
              </a:rPr>
              <a:t>插件。通过内置的模板，可以创建可链接的文档，并输出成为</a:t>
            </a:r>
            <a:r>
              <a:rPr kumimoji="1" lang="en-US" altLang="zh-CN" sz="1300" dirty="0">
                <a:solidFill>
                  <a:srgbClr val="000000"/>
                </a:solidFill>
                <a:latin typeface="+mn-ea"/>
                <a:ea typeface="+mn-ea"/>
                <a:sym typeface="+mn-ea"/>
              </a:rPr>
              <a:t>HTML</a:t>
            </a:r>
            <a:r>
              <a:rPr kumimoji="1" lang="zh-CN" altLang="en-US" sz="1300" dirty="0">
                <a:solidFill>
                  <a:srgbClr val="000000"/>
                </a:solidFill>
                <a:latin typeface="+mn-ea"/>
                <a:ea typeface="+mn-ea"/>
                <a:sym typeface="+mn-ea"/>
              </a:rPr>
              <a:t>文件、</a:t>
            </a:r>
            <a:r>
              <a:rPr kumimoji="1" lang="en-US" altLang="zh-CN" sz="1300" dirty="0">
                <a:solidFill>
                  <a:srgbClr val="000000"/>
                </a:solidFill>
                <a:latin typeface="+mn-ea"/>
                <a:ea typeface="+mn-ea"/>
                <a:sym typeface="+mn-ea"/>
              </a:rPr>
              <a:t>PNG</a:t>
            </a:r>
            <a:r>
              <a:rPr kumimoji="1" lang="zh-CN" altLang="en-US" sz="1300" dirty="0">
                <a:solidFill>
                  <a:srgbClr val="000000"/>
                </a:solidFill>
                <a:latin typeface="+mn-ea"/>
                <a:ea typeface="+mn-ea"/>
                <a:sym typeface="+mn-ea"/>
              </a:rPr>
              <a:t>、</a:t>
            </a:r>
            <a:r>
              <a:rPr kumimoji="1" lang="en-US" altLang="zh-CN" sz="1300" dirty="0" err="1">
                <a:solidFill>
                  <a:srgbClr val="000000"/>
                </a:solidFill>
                <a:latin typeface="+mn-ea"/>
                <a:ea typeface="+mn-ea"/>
                <a:sym typeface="+mn-ea"/>
              </a:rPr>
              <a:t>OpenOffice</a:t>
            </a:r>
            <a:r>
              <a:rPr kumimoji="1" lang="zh-CN" altLang="en-US" sz="1300" dirty="0">
                <a:solidFill>
                  <a:srgbClr val="000000"/>
                </a:solidFill>
                <a:latin typeface="+mn-ea"/>
                <a:ea typeface="+mn-ea"/>
                <a:sym typeface="+mn-ea"/>
              </a:rPr>
              <a:t>文档、</a:t>
            </a:r>
            <a:r>
              <a:rPr kumimoji="1" lang="en-US" altLang="zh-CN" sz="1300" dirty="0">
                <a:solidFill>
                  <a:srgbClr val="000000"/>
                </a:solidFill>
                <a:latin typeface="+mn-ea"/>
                <a:ea typeface="+mn-ea"/>
                <a:sym typeface="+mn-ea"/>
              </a:rPr>
              <a:t>Word</a:t>
            </a:r>
            <a:r>
              <a:rPr kumimoji="1" lang="zh-CN" altLang="en-US" sz="1300" dirty="0">
                <a:solidFill>
                  <a:srgbClr val="000000"/>
                </a:solidFill>
                <a:latin typeface="+mn-ea"/>
                <a:ea typeface="+mn-ea"/>
                <a:sym typeface="+mn-ea"/>
              </a:rPr>
              <a:t>文档、</a:t>
            </a:r>
            <a:r>
              <a:rPr kumimoji="1" lang="en-US" altLang="zh-CN" sz="1300" dirty="0">
                <a:solidFill>
                  <a:srgbClr val="000000"/>
                </a:solidFill>
                <a:latin typeface="+mn-ea"/>
                <a:ea typeface="+mn-ea"/>
                <a:sym typeface="+mn-ea"/>
              </a:rPr>
              <a:t>PDF</a:t>
            </a:r>
            <a:r>
              <a:rPr kumimoji="1" lang="zh-CN" altLang="en-US" sz="1300" dirty="0">
                <a:solidFill>
                  <a:srgbClr val="000000"/>
                </a:solidFill>
                <a:latin typeface="+mn-ea"/>
                <a:ea typeface="+mn-ea"/>
                <a:sym typeface="+mn-ea"/>
              </a:rPr>
              <a:t>。可通过访问：</a:t>
            </a:r>
            <a:r>
              <a:rPr kumimoji="1" lang="en-US" altLang="zh-CN" sz="1300" dirty="0">
                <a:solidFill>
                  <a:srgbClr val="000000"/>
                </a:solidFill>
                <a:latin typeface="+mn-ea"/>
                <a:ea typeface="+mn-ea"/>
                <a:sym typeface="+mn-ea"/>
                <a:hlinkClick r:id="rId2"/>
              </a:rPr>
              <a:t>http://pencil.evolus.vn/Downloads.html</a:t>
            </a:r>
            <a:r>
              <a:rPr kumimoji="1" lang="zh-CN" altLang="en-US" sz="1300" dirty="0">
                <a:solidFill>
                  <a:srgbClr val="000000"/>
                </a:solidFill>
                <a:latin typeface="+mn-ea"/>
                <a:ea typeface="+mn-ea"/>
                <a:sym typeface="+mn-ea"/>
              </a:rPr>
              <a:t>下载。</a:t>
            </a:r>
            <a:endParaRPr kumimoji="1" lang="en-US" altLang="zh-CN" sz="1300" dirty="0">
              <a:solidFill>
                <a:srgbClr val="000000"/>
              </a:solidFill>
              <a:latin typeface="+mn-ea"/>
              <a:ea typeface="+mn-ea"/>
              <a:sym typeface="+mn-ea"/>
            </a:endParaRPr>
          </a:p>
          <a:p>
            <a:pPr algn="just" fontAlgn="auto">
              <a:lnSpc>
                <a:spcPct val="150000"/>
              </a:lnSpc>
              <a:spcBef>
                <a:spcPts val="800"/>
              </a:spcBef>
              <a:spcAft>
                <a:spcPts val="0"/>
              </a:spcAft>
              <a:buFontTx/>
              <a:buNone/>
              <a:defRPr/>
            </a:pPr>
            <a:endParaRPr kumimoji="1" lang="en-US" altLang="zh-CN" sz="1300" dirty="0">
              <a:solidFill>
                <a:srgbClr val="000000"/>
              </a:solidFill>
              <a:latin typeface="+mn-ea"/>
              <a:ea typeface="+mn-ea"/>
              <a:sym typeface="+mn-ea"/>
            </a:endParaRPr>
          </a:p>
          <a:p>
            <a:pPr algn="just" fontAlgn="auto">
              <a:lnSpc>
                <a:spcPct val="150000"/>
              </a:lnSpc>
              <a:spcBef>
                <a:spcPts val="800"/>
              </a:spcBef>
              <a:spcAft>
                <a:spcPts val="0"/>
              </a:spcAft>
              <a:buFontTx/>
              <a:buNone/>
              <a:defRPr/>
            </a:pPr>
            <a:r>
              <a:rPr kumimoji="1" lang="zh-CN" altLang="en-US" sz="1400" dirty="0">
                <a:sym typeface="+mn-ea"/>
              </a:rPr>
              <a:t>内置模版可以帮你绘制</a:t>
            </a:r>
            <a:r>
              <a:rPr kumimoji="1" lang="zh-CN" altLang="en-US" sz="1400" dirty="0">
                <a:solidFill>
                  <a:srgbClr val="FF0000"/>
                </a:solidFill>
                <a:sym typeface="+mn-ea"/>
              </a:rPr>
              <a:t>桌面、</a:t>
            </a:r>
            <a:r>
              <a:rPr kumimoji="1" lang="en-US" altLang="zh-CN" sz="1400" dirty="0">
                <a:solidFill>
                  <a:srgbClr val="FF0000"/>
                </a:solidFill>
                <a:sym typeface="+mn-ea"/>
              </a:rPr>
              <a:t>Web</a:t>
            </a:r>
            <a:r>
              <a:rPr kumimoji="1" lang="zh-CN" altLang="en-US" sz="1400" dirty="0">
                <a:sym typeface="+mn-ea"/>
              </a:rPr>
              <a:t>和</a:t>
            </a:r>
            <a:r>
              <a:rPr kumimoji="1" lang="zh-CN" altLang="en-US" sz="1400" dirty="0">
                <a:solidFill>
                  <a:srgbClr val="FF0000"/>
                </a:solidFill>
                <a:sym typeface="+mn-ea"/>
              </a:rPr>
              <a:t>移动界面</a:t>
            </a:r>
            <a:r>
              <a:rPr kumimoji="1" lang="zh-CN" altLang="en-US" sz="1400" dirty="0">
                <a:sym typeface="+mn-ea"/>
              </a:rPr>
              <a:t>中用到的各种各样的用户界面，包括流程图、</a:t>
            </a:r>
            <a:r>
              <a:rPr kumimoji="1" lang="en-US" altLang="zh-CN" sz="1400" dirty="0">
                <a:sym typeface="+mn-ea"/>
              </a:rPr>
              <a:t>UI</a:t>
            </a:r>
            <a:r>
              <a:rPr kumimoji="1" lang="zh-CN" altLang="en-US" sz="1400" dirty="0">
                <a:sym typeface="+mn-ea"/>
              </a:rPr>
              <a:t>和一般的通用图形。</a:t>
            </a:r>
            <a:endParaRPr kumimoji="1" lang="zh-CN" altLang="en-US" sz="1300" dirty="0">
              <a:solidFill>
                <a:srgbClr val="000000"/>
              </a:solidFill>
              <a:latin typeface="+mn-ea"/>
              <a:ea typeface="+mn-ea"/>
              <a:sym typeface="+mn-ea"/>
            </a:endParaRPr>
          </a:p>
        </p:txBody>
      </p:sp>
      <p:sp>
        <p:nvSpPr>
          <p:cNvPr id="88069" name="矩形 13">
            <a:extLst>
              <a:ext uri="{FF2B5EF4-FFF2-40B4-BE49-F238E27FC236}">
                <a16:creationId xmlns:a16="http://schemas.microsoft.com/office/drawing/2014/main" id="{2036747C-3AA7-3E14-576A-B1158B361FC1}"/>
              </a:ext>
            </a:extLst>
          </p:cNvPr>
          <p:cNvSpPr>
            <a:spLocks noChangeArrowheads="1"/>
          </p:cNvSpPr>
          <p:nvPr/>
        </p:nvSpPr>
        <p:spPr bwMode="auto">
          <a:xfrm>
            <a:off x="5572125" y="4786313"/>
            <a:ext cx="3028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nSpc>
                <a:spcPct val="150000"/>
              </a:lnSpc>
              <a:spcBef>
                <a:spcPts val="800"/>
              </a:spcBef>
            </a:pPr>
            <a:r>
              <a:rPr lang="nn-NO" altLang="zh-CN" sz="1200" b="1">
                <a:solidFill>
                  <a:srgbClr val="404040"/>
                </a:solidFill>
              </a:rPr>
              <a:t>Pencil Project </a:t>
            </a:r>
            <a:r>
              <a:rPr lang="zh-CN" altLang="en-US" sz="1200">
                <a:latin typeface="微软雅黑" panose="020B0503020204020204" pitchFamily="34" charset="-122"/>
                <a:ea typeface="微软雅黑" panose="020B0503020204020204" pitchFamily="34" charset="-122"/>
              </a:rPr>
              <a:t>原型制作工具</a:t>
            </a:r>
          </a:p>
        </p:txBody>
      </p:sp>
      <p:pic>
        <p:nvPicPr>
          <p:cNvPr id="88070" name="Picture 7">
            <a:extLst>
              <a:ext uri="{FF2B5EF4-FFF2-40B4-BE49-F238E27FC236}">
                <a16:creationId xmlns:a16="http://schemas.microsoft.com/office/drawing/2014/main" id="{BE544A08-48F5-F86A-8A4C-49471F303D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9525" y="1581150"/>
            <a:ext cx="3697288"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47F102B0-4049-CFCC-8695-66EB4010F17A}"/>
              </a:ext>
            </a:extLst>
          </p:cNvPr>
          <p:cNvSpPr>
            <a:spLocks noGrp="1" noChangeArrowheads="1"/>
          </p:cNvSpPr>
          <p:nvPr>
            <p:ph type="title"/>
          </p:nvPr>
        </p:nvSpPr>
        <p:spPr>
          <a:xfrm>
            <a:off x="1000125" y="-71438"/>
            <a:ext cx="7499350" cy="1143001"/>
          </a:xfrm>
        </p:spPr>
        <p:txBody>
          <a:bodyPr/>
          <a:lstStyle/>
          <a:p>
            <a:pPr eaLnBrk="1" fontAlgn="auto" hangingPunct="1">
              <a:spcAft>
                <a:spcPts val="0"/>
              </a:spcAft>
              <a:defRPr/>
            </a:pPr>
            <a:r>
              <a:rPr lang="zh-CN" altLang="en-US" dirty="0">
                <a:solidFill>
                  <a:schemeClr val="tx2">
                    <a:satMod val="130000"/>
                  </a:schemeClr>
                </a:solidFill>
              </a:rPr>
              <a:t>小结</a:t>
            </a:r>
          </a:p>
        </p:txBody>
      </p:sp>
      <p:sp>
        <p:nvSpPr>
          <p:cNvPr id="89090" name="Rectangle 3">
            <a:extLst>
              <a:ext uri="{FF2B5EF4-FFF2-40B4-BE49-F238E27FC236}">
                <a16:creationId xmlns:a16="http://schemas.microsoft.com/office/drawing/2014/main" id="{14936777-CED2-EA25-F226-71B5BB590B96}"/>
              </a:ext>
            </a:extLst>
          </p:cNvPr>
          <p:cNvSpPr>
            <a:spLocks noGrp="1" noChangeArrowheads="1"/>
          </p:cNvSpPr>
          <p:nvPr>
            <p:ph idx="1"/>
          </p:nvPr>
        </p:nvSpPr>
        <p:spPr>
          <a:xfrm>
            <a:off x="571500" y="1200150"/>
            <a:ext cx="8929688" cy="4800600"/>
          </a:xfrm>
        </p:spPr>
        <p:txBody>
          <a:bodyPr/>
          <a:lstStyle/>
          <a:p>
            <a:pPr eaLnBrk="1" hangingPunct="1"/>
            <a:r>
              <a:rPr lang="zh-CN" altLang="en-US"/>
              <a:t>本章要点</a:t>
            </a:r>
          </a:p>
          <a:p>
            <a:pPr lvl="1" eaLnBrk="1" hangingPunct="1"/>
            <a:r>
              <a:rPr lang="zh-CN" altLang="en-US" sz="2400"/>
              <a:t>原型分为低保真原型和高保真原型</a:t>
            </a:r>
          </a:p>
          <a:p>
            <a:pPr lvl="1" eaLnBrk="1" hangingPunct="1"/>
            <a:r>
              <a:rPr lang="zh-CN" altLang="en-US" sz="2400"/>
              <a:t>高保真原型分为垂直原型和水平原型</a:t>
            </a:r>
          </a:p>
          <a:p>
            <a:pPr lvl="1" eaLnBrk="1" hangingPunct="1"/>
            <a:r>
              <a:rPr lang="zh-CN" altLang="en-US" sz="2400"/>
              <a:t>低保真原型易于建立、修改、适用于早期设计</a:t>
            </a:r>
          </a:p>
          <a:p>
            <a:pPr lvl="1" eaLnBrk="1" hangingPunct="1"/>
            <a:r>
              <a:rPr lang="zh-CN" altLang="en-US" sz="2400"/>
              <a:t>设计活动包括两个方面：概念设计和物理设计</a:t>
            </a:r>
          </a:p>
          <a:p>
            <a:pPr lvl="1" eaLnBrk="1" hangingPunct="1"/>
            <a:r>
              <a:rPr lang="zh-CN" altLang="en-US" sz="2400"/>
              <a:t>概念设计确定系统作什么，物理设计指定设计细节</a:t>
            </a:r>
          </a:p>
          <a:p>
            <a:pPr lvl="1" eaLnBrk="1" hangingPunct="1"/>
            <a:r>
              <a:rPr lang="zh-CN" altLang="en-US" sz="2400"/>
              <a:t>开发概念模型包括三个方面：交互方式、隐喻和交互范型</a:t>
            </a:r>
          </a:p>
          <a:p>
            <a:pPr lvl="1" eaLnBrk="1" hangingPunct="1"/>
            <a:r>
              <a:rPr lang="zh-CN" altLang="en-US" sz="2400"/>
              <a:t>概念设计中，情节和原型技术能够有效启发设计思想</a:t>
            </a:r>
          </a:p>
          <a:p>
            <a:pPr lvl="1" eaLnBrk="1" hangingPunct="1"/>
            <a:r>
              <a:rPr lang="zh-CN" altLang="en-US" sz="2400"/>
              <a:t>物理设计包括菜单设计、图标设计、屏幕设计和信息呈现</a:t>
            </a:r>
          </a:p>
          <a:p>
            <a:pPr lvl="1" eaLnBrk="1" hangingPunct="1"/>
            <a:r>
              <a:rPr lang="zh-CN" altLang="en-US" sz="2400"/>
              <a:t>存在各种交互设计的工具</a:t>
            </a:r>
          </a:p>
        </p:txBody>
      </p:sp>
      <p:sp>
        <p:nvSpPr>
          <p:cNvPr id="89091" name="灯片编号占位符 3">
            <a:extLst>
              <a:ext uri="{FF2B5EF4-FFF2-40B4-BE49-F238E27FC236}">
                <a16:creationId xmlns:a16="http://schemas.microsoft.com/office/drawing/2014/main" id="{A7FDE9B4-A284-77EC-E51C-5467E356F07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DC83C662-B178-4C82-8609-F328A2426F41}" type="slidenum">
              <a:rPr lang="en-US" altLang="zh-CN" sz="1200">
                <a:solidFill>
                  <a:srgbClr val="B5A788"/>
                </a:solidFill>
              </a:rPr>
              <a:pPr/>
              <a:t>77</a:t>
            </a:fld>
            <a:endParaRPr lang="en-US" altLang="zh-CN" sz="1200">
              <a:solidFill>
                <a:srgbClr val="B5A788"/>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4D2F18-80EF-34B5-7110-108881BFF425}"/>
              </a:ext>
            </a:extLst>
          </p:cNvPr>
          <p:cNvSpPr>
            <a:spLocks noGrp="1"/>
          </p:cNvSpPr>
          <p:nvPr>
            <p:ph type="title"/>
          </p:nvPr>
        </p:nvSpPr>
        <p:spPr/>
        <p:txBody>
          <a:bodyPr/>
          <a:lstStyle/>
          <a:p>
            <a:pPr>
              <a:defRPr/>
            </a:pPr>
            <a:r>
              <a:rPr lang="zh-CN" altLang="en-US" dirty="0"/>
              <a:t>练习（小组）</a:t>
            </a:r>
          </a:p>
        </p:txBody>
      </p:sp>
      <p:sp>
        <p:nvSpPr>
          <p:cNvPr id="90114" name="内容占位符 2">
            <a:extLst>
              <a:ext uri="{FF2B5EF4-FFF2-40B4-BE49-F238E27FC236}">
                <a16:creationId xmlns:a16="http://schemas.microsoft.com/office/drawing/2014/main" id="{097DC797-FA0C-9241-3A2C-B4554E1485B6}"/>
              </a:ext>
            </a:extLst>
          </p:cNvPr>
          <p:cNvSpPr>
            <a:spLocks noGrp="1" noChangeArrowheads="1"/>
          </p:cNvSpPr>
          <p:nvPr>
            <p:ph idx="1"/>
          </p:nvPr>
        </p:nvSpPr>
        <p:spPr/>
        <p:txBody>
          <a:bodyPr/>
          <a:lstStyle/>
          <a:p>
            <a:r>
              <a:rPr lang="zh-CN" altLang="en-US"/>
              <a:t>设计一款交互式产品（软件或设备）</a:t>
            </a:r>
            <a:endParaRPr lang="en-US" altLang="zh-CN"/>
          </a:p>
          <a:p>
            <a:endParaRPr lang="en-US" altLang="zh-CN"/>
          </a:p>
          <a:p>
            <a:r>
              <a:rPr lang="zh-CN" altLang="en-US"/>
              <a:t>为什么设计它？</a:t>
            </a:r>
            <a:endParaRPr lang="en-US" altLang="zh-CN"/>
          </a:p>
          <a:p>
            <a:r>
              <a:rPr lang="zh-CN" altLang="en-US"/>
              <a:t>说明它支持用户什么任务</a:t>
            </a:r>
            <a:endParaRPr lang="en-US" altLang="zh-CN"/>
          </a:p>
          <a:p>
            <a:r>
              <a:rPr lang="zh-CN" altLang="en-US"/>
              <a:t>最终用户是谁（用户特征）？</a:t>
            </a:r>
            <a:endParaRPr lang="en-US" altLang="zh-CN"/>
          </a:p>
          <a:p>
            <a:r>
              <a:rPr lang="zh-CN" altLang="en-US"/>
              <a:t>用原型表示设计的概念模型</a:t>
            </a:r>
            <a:endParaRPr lang="en-US" altLang="zh-CN"/>
          </a:p>
          <a:p>
            <a:r>
              <a:rPr lang="zh-CN" altLang="en-US"/>
              <a:t>演示原型使用过程，说明未来用户如何使用该产品完成任务（可用情节辅助）</a:t>
            </a:r>
          </a:p>
        </p:txBody>
      </p:sp>
      <p:sp>
        <p:nvSpPr>
          <p:cNvPr id="90115" name="灯片编号占位符 3">
            <a:extLst>
              <a:ext uri="{FF2B5EF4-FFF2-40B4-BE49-F238E27FC236}">
                <a16:creationId xmlns:a16="http://schemas.microsoft.com/office/drawing/2014/main" id="{D5E1B767-A4A0-F143-A3FC-D50A912EF4B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32BC16F4-6332-473A-A43C-19933A1A086F}" type="slidenum">
              <a:rPr lang="en-US" altLang="zh-CN" sz="1200">
                <a:solidFill>
                  <a:srgbClr val="B5A788"/>
                </a:solidFill>
              </a:rPr>
              <a:pPr/>
              <a:t>78</a:t>
            </a:fld>
            <a:endParaRPr lang="en-US" altLang="zh-CN" sz="1200">
              <a:solidFill>
                <a:srgbClr val="B5A788"/>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3">
            <a:extLst>
              <a:ext uri="{FF2B5EF4-FFF2-40B4-BE49-F238E27FC236}">
                <a16:creationId xmlns:a16="http://schemas.microsoft.com/office/drawing/2014/main" id="{C4E77D07-B343-911F-59DF-2E654F24C7AF}"/>
              </a:ext>
            </a:extLst>
          </p:cNvPr>
          <p:cNvSpPr>
            <a:spLocks noGrp="1" noChangeArrowheads="1"/>
          </p:cNvSpPr>
          <p:nvPr>
            <p:ph idx="1"/>
          </p:nvPr>
        </p:nvSpPr>
        <p:spPr>
          <a:xfrm>
            <a:off x="423863" y="414338"/>
            <a:ext cx="8720137" cy="4800600"/>
          </a:xfrm>
        </p:spPr>
        <p:txBody>
          <a:bodyPr/>
          <a:lstStyle/>
          <a:p>
            <a:pPr eaLnBrk="1" hangingPunct="1"/>
            <a:r>
              <a:rPr lang="en-US" altLang="zh-CN"/>
              <a:t>Physical information models</a:t>
            </a:r>
          </a:p>
          <a:p>
            <a:pPr lvl="1" eaLnBrk="1" hangingPunct="1"/>
            <a:r>
              <a:rPr lang="en-US" altLang="zh-CN"/>
              <a:t>Such models employed conventional data structures and other programming constructs to model an application in terms of records, strings, arrays, lists, variable names, B-trees, and the like. The main drawback of such models is that they force on the programmer/modeler two sets of conflicting concerns, one related to computational efficiency, and the other to the quality of the application model. For example, if one chooses to model persons in the application in terms of 8-character strings and structure an information base in terms of a B-tree, these choices are driven by efficiency considerations and have nothing to do with the application.</a:t>
            </a:r>
          </a:p>
        </p:txBody>
      </p:sp>
      <p:sp>
        <p:nvSpPr>
          <p:cNvPr id="91138" name="灯片编号占位符 3">
            <a:extLst>
              <a:ext uri="{FF2B5EF4-FFF2-40B4-BE49-F238E27FC236}">
                <a16:creationId xmlns:a16="http://schemas.microsoft.com/office/drawing/2014/main" id="{20C8BA52-26D3-B737-5F9E-1DFA74C352C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52DE04C4-3CBC-4797-9D4C-3F1E987EB931}" type="slidenum">
              <a:rPr lang="en-US" altLang="zh-CN" sz="1200">
                <a:solidFill>
                  <a:srgbClr val="B5A788"/>
                </a:solidFill>
              </a:rPr>
              <a:pPr/>
              <a:t>79</a:t>
            </a:fld>
            <a:endParaRPr lang="en-US" altLang="zh-CN" sz="1200">
              <a:solidFill>
                <a:srgbClr val="B5A788"/>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a:extLst>
              <a:ext uri="{FF2B5EF4-FFF2-40B4-BE49-F238E27FC236}">
                <a16:creationId xmlns:a16="http://schemas.microsoft.com/office/drawing/2014/main" id="{70DDA166-4EC7-C6F5-A8C2-532E17505BE1}"/>
              </a:ext>
            </a:extLst>
          </p:cNvPr>
          <p:cNvSpPr>
            <a:spLocks noGrp="1"/>
          </p:cNvSpPr>
          <p:nvPr>
            <p:ph type="title"/>
          </p:nvPr>
        </p:nvSpPr>
        <p:spPr/>
        <p:txBody>
          <a:bodyPr/>
          <a:lstStyle/>
          <a:p>
            <a:pPr eaLnBrk="1" fontAlgn="auto" hangingPunct="1">
              <a:spcAft>
                <a:spcPts val="0"/>
              </a:spcAft>
              <a:defRPr/>
            </a:pPr>
            <a:r>
              <a:rPr lang="zh-CN" altLang="en-US">
                <a:solidFill>
                  <a:schemeClr val="tx2">
                    <a:satMod val="130000"/>
                  </a:schemeClr>
                </a:solidFill>
              </a:rPr>
              <a:t>原型的形式</a:t>
            </a:r>
          </a:p>
        </p:txBody>
      </p:sp>
      <p:pic>
        <p:nvPicPr>
          <p:cNvPr id="18434" name="Picture 3">
            <a:extLst>
              <a:ext uri="{FF2B5EF4-FFF2-40B4-BE49-F238E27FC236}">
                <a16:creationId xmlns:a16="http://schemas.microsoft.com/office/drawing/2014/main" id="{159D2C6D-3433-CEE6-8F25-F2580CFF247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357688" y="785813"/>
            <a:ext cx="4716462" cy="3055937"/>
          </a:xfrm>
        </p:spPr>
      </p:pic>
      <p:sp>
        <p:nvSpPr>
          <p:cNvPr id="18435" name="灯片编号占位符 3">
            <a:extLst>
              <a:ext uri="{FF2B5EF4-FFF2-40B4-BE49-F238E27FC236}">
                <a16:creationId xmlns:a16="http://schemas.microsoft.com/office/drawing/2014/main" id="{46B40B71-7979-E6F4-05C2-26C5135E2DD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72E4B849-57F9-4DA6-BC2A-664A7441EC7D}" type="slidenum">
              <a:rPr lang="en-US" altLang="zh-CN" sz="1200">
                <a:solidFill>
                  <a:srgbClr val="B5A788"/>
                </a:solidFill>
              </a:rPr>
              <a:pPr/>
              <a:t>8</a:t>
            </a:fld>
            <a:endParaRPr lang="en-US" altLang="zh-CN" sz="1200">
              <a:solidFill>
                <a:srgbClr val="B5A788"/>
              </a:solidFill>
            </a:endParaRPr>
          </a:p>
        </p:txBody>
      </p:sp>
      <p:pic>
        <p:nvPicPr>
          <p:cNvPr id="18436" name="Picture 2" descr="http://image.woshipm.com/wp-files/2014/01/54.jpg">
            <a:extLst>
              <a:ext uri="{FF2B5EF4-FFF2-40B4-BE49-F238E27FC236}">
                <a16:creationId xmlns:a16="http://schemas.microsoft.com/office/drawing/2014/main" id="{597E1019-8067-20DE-7860-94F96D6552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188" y="3429000"/>
            <a:ext cx="3929062" cy="294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TextBox 6">
            <a:extLst>
              <a:ext uri="{FF2B5EF4-FFF2-40B4-BE49-F238E27FC236}">
                <a16:creationId xmlns:a16="http://schemas.microsoft.com/office/drawing/2014/main" id="{E45CF5BD-0FAB-285C-86D4-CD0AFAD05881}"/>
              </a:ext>
            </a:extLst>
          </p:cNvPr>
          <p:cNvSpPr txBox="1">
            <a:spLocks noChangeArrowheads="1"/>
          </p:cNvSpPr>
          <p:nvPr/>
        </p:nvSpPr>
        <p:spPr bwMode="auto">
          <a:xfrm>
            <a:off x="785813" y="1785938"/>
            <a:ext cx="32861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en-US" sz="2800" b="1">
                <a:latin typeface="华文中宋" panose="02010600040101010101" pitchFamily="2" charset="-122"/>
                <a:ea typeface="华文中宋" panose="02010600040101010101" pitchFamily="2" charset="-122"/>
              </a:rPr>
              <a:t>草图</a:t>
            </a:r>
            <a:r>
              <a:rPr lang="en-US" altLang="zh-CN" sz="2800" b="1">
                <a:latin typeface="华文中宋" panose="02010600040101010101" pitchFamily="2" charset="-122"/>
                <a:ea typeface="华文中宋" panose="02010600040101010101" pitchFamily="2" charset="-122"/>
              </a:rPr>
              <a:t>/</a:t>
            </a:r>
            <a:r>
              <a:rPr lang="zh-CN" altLang="en-US" sz="2800" b="1">
                <a:latin typeface="华文中宋" panose="02010600040101010101" pitchFamily="2" charset="-122"/>
                <a:ea typeface="华文中宋" panose="02010600040101010101" pitchFamily="2" charset="-122"/>
              </a:rPr>
              <a:t>线框图</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797A0CD8-FF16-4DF4-52D3-B708490ECFB8}"/>
              </a:ext>
            </a:extLst>
          </p:cNvPr>
          <p:cNvSpPr>
            <a:spLocks noGrp="1" noChangeArrowheads="1"/>
          </p:cNvSpPr>
          <p:nvPr>
            <p:ph type="title"/>
          </p:nvPr>
        </p:nvSpPr>
        <p:spPr/>
        <p:txBody>
          <a:bodyPr/>
          <a:lstStyle/>
          <a:p>
            <a:pPr eaLnBrk="1" fontAlgn="auto" hangingPunct="1">
              <a:spcAft>
                <a:spcPts val="0"/>
              </a:spcAft>
              <a:defRPr/>
            </a:pPr>
            <a:endParaRPr lang="zh-CN" altLang="zh-CN">
              <a:solidFill>
                <a:schemeClr val="tx2">
                  <a:satMod val="130000"/>
                </a:schemeClr>
              </a:solidFill>
            </a:endParaRPr>
          </a:p>
        </p:txBody>
      </p:sp>
      <p:sp>
        <p:nvSpPr>
          <p:cNvPr id="92162" name="Rectangle 3">
            <a:extLst>
              <a:ext uri="{FF2B5EF4-FFF2-40B4-BE49-F238E27FC236}">
                <a16:creationId xmlns:a16="http://schemas.microsoft.com/office/drawing/2014/main" id="{2DCC62E1-DAB6-2051-6D0B-7978144312E4}"/>
              </a:ext>
            </a:extLst>
          </p:cNvPr>
          <p:cNvSpPr>
            <a:spLocks noGrp="1" noChangeArrowheads="1"/>
          </p:cNvSpPr>
          <p:nvPr>
            <p:ph idx="1"/>
          </p:nvPr>
        </p:nvSpPr>
        <p:spPr/>
        <p:txBody>
          <a:bodyPr/>
          <a:lstStyle/>
          <a:p>
            <a:pPr eaLnBrk="1" hangingPunct="1"/>
            <a:r>
              <a:rPr lang="en-US" altLang="zh-CN"/>
              <a:t>Logical information models</a:t>
            </a:r>
          </a:p>
          <a:p>
            <a:pPr lvl="1" eaLnBrk="1" hangingPunct="1"/>
            <a:r>
              <a:rPr lang="en-US" altLang="zh-CN"/>
              <a:t>The early ’70s saw several proposals for logical data model which offered abstract mathematical symbol structures (e.g. sets, arrays, relations) for modeling purposes, hiding the implementation details from the user. The relational and network models for databases are good examples of logical models. Such models free the modeler from implementation concerns, so that she can focus on modeling ones. For instance, once the modeler has chosen the relational model, she can go ahead and use tables to build an information base, without any regard to how these tables are physically implemented. Unfortunately, logical symbol structures are flat and unintuitive as to how they should be used for modeling purposes</a:t>
            </a:r>
          </a:p>
        </p:txBody>
      </p:sp>
      <p:sp>
        <p:nvSpPr>
          <p:cNvPr id="92163" name="灯片编号占位符 3">
            <a:extLst>
              <a:ext uri="{FF2B5EF4-FFF2-40B4-BE49-F238E27FC236}">
                <a16:creationId xmlns:a16="http://schemas.microsoft.com/office/drawing/2014/main" id="{49F05BEC-8A4A-4BA4-DA59-38879480791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F9333225-5943-401E-9091-1E1A189E47F1}" type="slidenum">
              <a:rPr lang="en-US" altLang="zh-CN" sz="1200">
                <a:solidFill>
                  <a:srgbClr val="B5A788"/>
                </a:solidFill>
              </a:rPr>
              <a:pPr/>
              <a:t>80</a:t>
            </a:fld>
            <a:endParaRPr lang="en-US" altLang="zh-CN" sz="1200">
              <a:solidFill>
                <a:srgbClr val="B5A788"/>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9C94462C-B6FE-AFD2-90D7-BE7DD0E713F9}"/>
              </a:ext>
            </a:extLst>
          </p:cNvPr>
          <p:cNvSpPr>
            <a:spLocks noGrp="1" noChangeArrowheads="1"/>
          </p:cNvSpPr>
          <p:nvPr>
            <p:ph type="title"/>
          </p:nvPr>
        </p:nvSpPr>
        <p:spPr/>
        <p:txBody>
          <a:bodyPr/>
          <a:lstStyle/>
          <a:p>
            <a:pPr eaLnBrk="1" fontAlgn="auto" hangingPunct="1">
              <a:spcAft>
                <a:spcPts val="0"/>
              </a:spcAft>
              <a:defRPr/>
            </a:pPr>
            <a:endParaRPr lang="zh-CN" altLang="zh-CN">
              <a:solidFill>
                <a:schemeClr val="tx2">
                  <a:satMod val="130000"/>
                </a:schemeClr>
              </a:solidFill>
            </a:endParaRPr>
          </a:p>
        </p:txBody>
      </p:sp>
      <p:sp>
        <p:nvSpPr>
          <p:cNvPr id="93186" name="Rectangle 3">
            <a:extLst>
              <a:ext uri="{FF2B5EF4-FFF2-40B4-BE49-F238E27FC236}">
                <a16:creationId xmlns:a16="http://schemas.microsoft.com/office/drawing/2014/main" id="{9195B822-C4D5-65CB-5DCB-D3B65EB0796F}"/>
              </a:ext>
            </a:extLst>
          </p:cNvPr>
          <p:cNvSpPr>
            <a:spLocks noGrp="1" noChangeArrowheads="1"/>
          </p:cNvSpPr>
          <p:nvPr>
            <p:ph idx="1"/>
          </p:nvPr>
        </p:nvSpPr>
        <p:spPr/>
        <p:txBody>
          <a:bodyPr/>
          <a:lstStyle/>
          <a:p>
            <a:pPr eaLnBrk="1" hangingPunct="1"/>
            <a:r>
              <a:rPr lang="en-US" altLang="zh-CN"/>
              <a:t>Conceptual information models </a:t>
            </a:r>
          </a:p>
          <a:p>
            <a:pPr lvl="1" eaLnBrk="1" hangingPunct="1"/>
            <a:r>
              <a:rPr lang="en-US" altLang="zh-CN"/>
              <a:t>New proposals for information models offer more expressive facilities for modeling applications and structuring information bases. These models offer semantic terms for modeling an application, such as Entity, Activity, Agent, and Goal. Moreover, they offer means for organizing  information in terms of abstraction mechanisms which are often inspired by Cognitive Science, such as generalization, aggregation and classification. Such models are supposed to model an application more directly and naturally.</a:t>
            </a:r>
          </a:p>
        </p:txBody>
      </p:sp>
      <p:sp>
        <p:nvSpPr>
          <p:cNvPr id="93187" name="灯片编号占位符 3">
            <a:extLst>
              <a:ext uri="{FF2B5EF4-FFF2-40B4-BE49-F238E27FC236}">
                <a16:creationId xmlns:a16="http://schemas.microsoft.com/office/drawing/2014/main" id="{7545D5B6-ABD5-240D-7AB5-539C06AD4E0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2452F24C-67AB-42AC-81B7-DED4565AD9FC}" type="slidenum">
              <a:rPr lang="en-US" altLang="zh-CN" sz="1200">
                <a:solidFill>
                  <a:srgbClr val="B5A788"/>
                </a:solidFill>
              </a:rPr>
              <a:pPr/>
              <a:t>81</a:t>
            </a:fld>
            <a:endParaRPr lang="en-US" altLang="zh-CN" sz="1200">
              <a:solidFill>
                <a:srgbClr val="B5A788"/>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a:extLst>
              <a:ext uri="{FF2B5EF4-FFF2-40B4-BE49-F238E27FC236}">
                <a16:creationId xmlns:a16="http://schemas.microsoft.com/office/drawing/2014/main" id="{5F53CD3F-79D7-3EC9-930F-B7477CEF19F0}"/>
              </a:ext>
            </a:extLst>
          </p:cNvPr>
          <p:cNvSpPr>
            <a:spLocks noGrp="1"/>
          </p:cNvSpPr>
          <p:nvPr>
            <p:ph type="title"/>
          </p:nvPr>
        </p:nvSpPr>
        <p:spPr/>
        <p:txBody>
          <a:bodyPr/>
          <a:lstStyle/>
          <a:p>
            <a:pPr eaLnBrk="1" fontAlgn="auto" hangingPunct="1">
              <a:spcAft>
                <a:spcPts val="0"/>
              </a:spcAft>
              <a:defRPr/>
            </a:pPr>
            <a:endParaRPr lang="zh-CN" altLang="en-US" dirty="0">
              <a:solidFill>
                <a:schemeClr val="tx2">
                  <a:satMod val="130000"/>
                </a:schemeClr>
              </a:solidFill>
            </a:endParaRPr>
          </a:p>
        </p:txBody>
      </p:sp>
      <p:sp>
        <p:nvSpPr>
          <p:cNvPr id="19458" name="内容占位符 2">
            <a:extLst>
              <a:ext uri="{FF2B5EF4-FFF2-40B4-BE49-F238E27FC236}">
                <a16:creationId xmlns:a16="http://schemas.microsoft.com/office/drawing/2014/main" id="{EE8ED93C-53B8-70F4-101A-3788D32366BA}"/>
              </a:ext>
            </a:extLst>
          </p:cNvPr>
          <p:cNvSpPr>
            <a:spLocks noGrp="1" noChangeArrowheads="1"/>
          </p:cNvSpPr>
          <p:nvPr>
            <p:ph idx="1"/>
          </p:nvPr>
        </p:nvSpPr>
        <p:spPr>
          <a:xfrm>
            <a:off x="957263" y="1609725"/>
            <a:ext cx="8329612" cy="4846638"/>
          </a:xfrm>
        </p:spPr>
        <p:txBody>
          <a:bodyPr/>
          <a:lstStyle/>
          <a:p>
            <a:pPr marL="342900" lvl="1" indent="-342900" eaLnBrk="1" hangingPunct="1">
              <a:buFont typeface="Wingdings 2" panose="05020102010507070707" pitchFamily="82" charset="2"/>
              <a:buChar char=""/>
            </a:pPr>
            <a:r>
              <a:rPr lang="zh-CN" altLang="en-US" b="1"/>
              <a:t>故事串联图板</a:t>
            </a:r>
          </a:p>
          <a:p>
            <a:pPr eaLnBrk="1" hangingPunct="1">
              <a:buFont typeface="Wingdings 3" panose="05040102010807070707" pitchFamily="82" charset="2"/>
              <a:buNone/>
            </a:pPr>
            <a:r>
              <a:rPr lang="zh-CN" altLang="en-US" sz="2800" b="1"/>
              <a:t>    </a:t>
            </a:r>
            <a:endParaRPr lang="en-US" altLang="zh-CN" sz="2800" b="1"/>
          </a:p>
          <a:p>
            <a:pPr eaLnBrk="1" hangingPunct="1">
              <a:buFont typeface="Wingdings 3" panose="05040102010807070707" pitchFamily="82" charset="2"/>
              <a:buNone/>
            </a:pPr>
            <a:endParaRPr lang="en-US" altLang="zh-CN" sz="2800" b="1"/>
          </a:p>
          <a:p>
            <a:pPr eaLnBrk="1" hangingPunct="1">
              <a:buFont typeface="Wingdings 3" panose="05040102010807070707" pitchFamily="82" charset="2"/>
              <a:buNone/>
            </a:pPr>
            <a:endParaRPr lang="en-US" altLang="zh-CN" sz="2800" b="1"/>
          </a:p>
          <a:p>
            <a:pPr eaLnBrk="1" hangingPunct="1">
              <a:buFont typeface="Wingdings 3" panose="05040102010807070707" pitchFamily="82" charset="2"/>
              <a:buNone/>
            </a:pPr>
            <a:endParaRPr lang="en-US" altLang="zh-CN" sz="2800" b="1"/>
          </a:p>
          <a:p>
            <a:pPr eaLnBrk="1" hangingPunct="1">
              <a:buFont typeface="Wingdings 3" panose="05040102010807070707" pitchFamily="82" charset="2"/>
              <a:buNone/>
            </a:pPr>
            <a:endParaRPr lang="en-US" altLang="zh-CN" sz="2800" b="1"/>
          </a:p>
          <a:p>
            <a:pPr eaLnBrk="1" hangingPunct="1">
              <a:buFont typeface="Wingdings 3" panose="05040102010807070707" pitchFamily="82" charset="2"/>
              <a:buNone/>
            </a:pPr>
            <a:r>
              <a:rPr lang="zh-CN" altLang="en-US" sz="2800" b="1"/>
              <a:t>一系列类似卡通的             一系列类似卡通的场景</a:t>
            </a:r>
            <a:endParaRPr lang="zh-CN" altLang="en-US" sz="2800"/>
          </a:p>
          <a:p>
            <a:pPr eaLnBrk="1" hangingPunct="1">
              <a:buFont typeface="Wingdings 3" panose="05040102010807070707" pitchFamily="82" charset="2"/>
              <a:buNone/>
            </a:pPr>
            <a:endParaRPr lang="zh-CN" altLang="en-US" sz="2800"/>
          </a:p>
        </p:txBody>
      </p:sp>
      <p:sp>
        <p:nvSpPr>
          <p:cNvPr id="19459" name="灯片编号占位符 3">
            <a:extLst>
              <a:ext uri="{FF2B5EF4-FFF2-40B4-BE49-F238E27FC236}">
                <a16:creationId xmlns:a16="http://schemas.microsoft.com/office/drawing/2014/main" id="{C942C922-800A-E251-BED3-688F85AD6A2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7A505A71-9511-4C03-A84A-C4798DCAE7AF}" type="slidenum">
              <a:rPr lang="en-US" altLang="zh-CN" sz="1200">
                <a:solidFill>
                  <a:srgbClr val="B5A788"/>
                </a:solidFill>
              </a:rPr>
              <a:pPr/>
              <a:t>9</a:t>
            </a:fld>
            <a:endParaRPr lang="en-US" altLang="zh-CN" sz="1200">
              <a:solidFill>
                <a:srgbClr val="B5A788"/>
              </a:solidFill>
            </a:endParaRPr>
          </a:p>
        </p:txBody>
      </p:sp>
      <p:pic>
        <p:nvPicPr>
          <p:cNvPr id="19460" name="Picture 2" descr="https://timgsa.baidu.com/timg?image&amp;quality=80&amp;size=b9999_10000&amp;sec=1495199700929&amp;di=08858c57aec592bb0151d9eaddcbe851&amp;imgtype=0&amp;src=http%3A%2F%2Fwww.uxmag.com%2Fsites%2Fdefault%2Ffiles%2Fuploads%2Fbuley-ux-team-of-one%2FUXTOO-06.png">
            <a:extLst>
              <a:ext uri="{FF2B5EF4-FFF2-40B4-BE49-F238E27FC236}">
                <a16:creationId xmlns:a16="http://schemas.microsoft.com/office/drawing/2014/main" id="{A215CE81-D841-992B-BB6A-F5364903ED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92450"/>
            <a:ext cx="4857750" cy="376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6" descr="https://timgsa.baidu.com/timg?image&amp;quality=80&amp;size=b9999_10000&amp;sec=1495794799&amp;di=e9c4c3e47ac68dffc44170eab26d29c3&amp;imgtype=jpg&amp;er=1&amp;src=http%3A%2F%2Fs1.sinaimg.cn%2Fmiddle%2F788d9187h9e8394895340%26amp%3B690">
            <a:extLst>
              <a:ext uri="{FF2B5EF4-FFF2-40B4-BE49-F238E27FC236}">
                <a16:creationId xmlns:a16="http://schemas.microsoft.com/office/drawing/2014/main" id="{BF0AAE01-3364-9B05-04E6-FEA0C417D2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6913" y="0"/>
            <a:ext cx="4637087" cy="334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夏至">
  <a:themeElements>
    <a:clrScheme name="夏至">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夏至">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夏至">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Solstice</Template>
  <TotalTime>0</TotalTime>
  <Words>5588</Words>
  <Application>Microsoft Office PowerPoint</Application>
  <PresentationFormat>全屏显示(4:3)</PresentationFormat>
  <Paragraphs>740</Paragraphs>
  <Slides>81</Slides>
  <Notes>0</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2</vt:i4>
      </vt:variant>
      <vt:variant>
        <vt:lpstr>幻灯片标题</vt:lpstr>
      </vt:variant>
      <vt:variant>
        <vt:i4>81</vt:i4>
      </vt:variant>
    </vt:vector>
  </HeadingPairs>
  <TitlesOfParts>
    <vt:vector size="99" baseType="lpstr">
      <vt:lpstr>Arial</vt:lpstr>
      <vt:lpstr>宋体</vt:lpstr>
      <vt:lpstr>Wingdings</vt:lpstr>
      <vt:lpstr>Times New Roman</vt:lpstr>
      <vt:lpstr>Gill Sans MT</vt:lpstr>
      <vt:lpstr>华文中宋</vt:lpstr>
      <vt:lpstr>Wingdings 2</vt:lpstr>
      <vt:lpstr>Verdana</vt:lpstr>
      <vt:lpstr>Wingdings 3</vt:lpstr>
      <vt:lpstr>微软雅黑</vt:lpstr>
      <vt:lpstr>黑体</vt:lpstr>
      <vt:lpstr>Wingdings 2</vt:lpstr>
      <vt:lpstr>Wingdings 3</vt:lpstr>
      <vt:lpstr>Verdana</vt:lpstr>
      <vt:lpstr>Arial Unicode MS</vt:lpstr>
      <vt:lpstr>夏至</vt:lpstr>
      <vt:lpstr>Visio.Drawing.11</vt:lpstr>
      <vt:lpstr>Equation.3</vt:lpstr>
      <vt:lpstr>交互设计—超越人机交互   </vt:lpstr>
      <vt:lpstr>第8章 设计、原型建立与构造</vt:lpstr>
      <vt:lpstr>8.1 引言</vt:lpstr>
      <vt:lpstr>8.1 引言</vt:lpstr>
      <vt:lpstr>8.2 建立和构造原型</vt:lpstr>
      <vt:lpstr>8.2.1 什么是原型</vt:lpstr>
      <vt:lpstr>原型</vt:lpstr>
      <vt:lpstr>原型的形式</vt:lpstr>
      <vt:lpstr>PowerPoint 演示文稿</vt:lpstr>
      <vt:lpstr>PowerPoint 演示文稿</vt:lpstr>
      <vt:lpstr>PowerPoint 演示文稿</vt:lpstr>
      <vt:lpstr>8.2.2 为什么要建立原型</vt:lpstr>
      <vt:lpstr>PowerPoint 演示文稿</vt:lpstr>
      <vt:lpstr>8.2.3 低保真（low-fidelity）原型</vt:lpstr>
      <vt:lpstr>8.2.3 低保真（low-fidelity）原型</vt:lpstr>
      <vt:lpstr>8.2.3 低保真（low-fidelity）原型</vt:lpstr>
      <vt:lpstr>PowerPoint 演示文稿</vt:lpstr>
      <vt:lpstr>8.2.3 低保真（low-fidelity）原型</vt:lpstr>
      <vt:lpstr>8.2.3 低保真（low-fidelity）原型</vt:lpstr>
      <vt:lpstr>8.2.4 高保真（high-fidelity）原型</vt:lpstr>
      <vt:lpstr>低保真原型与高保真原型比较</vt:lpstr>
      <vt:lpstr>低保真原型与高保真原型比较</vt:lpstr>
      <vt:lpstr>8.2.5 原型建立中的折衷</vt:lpstr>
      <vt:lpstr>PowerPoint 演示文稿</vt:lpstr>
      <vt:lpstr>8.2.5 原型建立中的折衷</vt:lpstr>
      <vt:lpstr>8.2.6 构造：从设计到实现</vt:lpstr>
      <vt:lpstr>8.3 概念设计：从需求到初始设计</vt:lpstr>
      <vt:lpstr>8.3 概念设计：从需求到初始设计</vt:lpstr>
      <vt:lpstr>8.3.1 开发概念模型的三个方面</vt:lpstr>
      <vt:lpstr>8.3.1 开发概念模型的三个方面</vt:lpstr>
      <vt:lpstr>8.3.1 开发概念模型的三个方面</vt:lpstr>
      <vt:lpstr>8.3.1 开发概念模型的三个方面</vt:lpstr>
      <vt:lpstr>8.3.1 开发概念模型的三个方面</vt:lpstr>
      <vt:lpstr>8.3.1 开发概念模型的三个方面</vt:lpstr>
      <vt:lpstr>8.3.1 开发概念模型的三个方面</vt:lpstr>
      <vt:lpstr>8.3.1 开发概念模型的三个方面</vt:lpstr>
      <vt:lpstr>8.3.1 开发概念模型的三个方面</vt:lpstr>
      <vt:lpstr>8.3.2 充实概念模型</vt:lpstr>
      <vt:lpstr>8.3.2 充实概念模型</vt:lpstr>
      <vt:lpstr>8.3.2 充实概念模型</vt:lpstr>
      <vt:lpstr>8.3.2 充实概念模型</vt:lpstr>
      <vt:lpstr>8.3.3 在概念设计中使用情节</vt:lpstr>
      <vt:lpstr>8.3.3 在概念设计中使用情节</vt:lpstr>
      <vt:lpstr>8.3.3 在概念设计中使用情节</vt:lpstr>
      <vt:lpstr>8.3.3 在概念设计中使用情节</vt:lpstr>
      <vt:lpstr>8.3.3 在概念设计中使用情节</vt:lpstr>
      <vt:lpstr>8.3.4 在概念设计中使用原型</vt:lpstr>
      <vt:lpstr>PowerPoint 演示文稿</vt:lpstr>
      <vt:lpstr>8.3.4 在概念设计中使用原型</vt:lpstr>
      <vt:lpstr>8.3.4 在概念设计中使用原型</vt:lpstr>
      <vt:lpstr>8.3.4 在概念设计中使用原型</vt:lpstr>
      <vt:lpstr>8.3.4 在概念设计中使用原型</vt:lpstr>
      <vt:lpstr>8.3.4 在概念设计中使用原型</vt:lpstr>
      <vt:lpstr>8.4 物理设计：具体化</vt:lpstr>
      <vt:lpstr>8.4.1 物理设计指南</vt:lpstr>
      <vt:lpstr>8.4.1 物理设计指南</vt:lpstr>
      <vt:lpstr>8.4.1 物理设计指南</vt:lpstr>
      <vt:lpstr>8.4.1 物理设计指南</vt:lpstr>
      <vt:lpstr>8.4.1 物理设计指南</vt:lpstr>
      <vt:lpstr>8.4.2 不同类型的Widget</vt:lpstr>
      <vt:lpstr>8.4.2 不同类型的Widget</vt:lpstr>
      <vt:lpstr>8.4.2 不同类型的Widget</vt:lpstr>
      <vt:lpstr>8.4.2 不同类型的Widget</vt:lpstr>
      <vt:lpstr>8.4.2 不同类型的Widget</vt:lpstr>
      <vt:lpstr>8.4.2 不同类型的Widget</vt:lpstr>
      <vt:lpstr>8.4.2 不同类型的Widget</vt:lpstr>
      <vt:lpstr>8.4.2 不同类型的Widget</vt:lpstr>
      <vt:lpstr>8.4.2 不同类型的Widget</vt:lpstr>
      <vt:lpstr>8.5 工具支持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小结</vt:lpstr>
      <vt:lpstr>练习（小组）</vt:lpstr>
      <vt:lpstr>PowerPoint 演示文稿</vt:lpstr>
      <vt:lpstr>PowerPoint 演示文稿</vt:lpstr>
      <vt:lpstr>PowerPoint 演示文稿</vt:lpstr>
    </vt:vector>
  </TitlesOfParts>
  <Company>Hua House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交互设计—超越人机交互</dc:title>
  <dc:creator>Qingyi Hua</dc:creator>
  <cp:lastModifiedBy>庞 晓宇</cp:lastModifiedBy>
  <cp:revision>612</cp:revision>
  <dcterms:created xsi:type="dcterms:W3CDTF">2007-07-18T06:13:16Z</dcterms:created>
  <dcterms:modified xsi:type="dcterms:W3CDTF">2023-05-03T17:28:45Z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